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76" r:id="rId4"/>
    <p:sldId id="264" r:id="rId5"/>
    <p:sldId id="271" r:id="rId6"/>
    <p:sldId id="272" r:id="rId7"/>
    <p:sldId id="265" r:id="rId8"/>
    <p:sldId id="266" r:id="rId9"/>
    <p:sldId id="275" r:id="rId10"/>
    <p:sldId id="267" r:id="rId11"/>
    <p:sldId id="268" r:id="rId12"/>
    <p:sldId id="269" r:id="rId13"/>
    <p:sldId id="270" r:id="rId14"/>
    <p:sldId id="273" r:id="rId15"/>
    <p:sldId id="279" r:id="rId16"/>
    <p:sldId id="280" r:id="rId17"/>
    <p:sldId id="257" r:id="rId1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4A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42" autoAdjust="0"/>
  </p:normalViewPr>
  <p:slideViewPr>
    <p:cSldViewPr>
      <p:cViewPr varScale="1">
        <p:scale>
          <a:sx n="79" d="100"/>
          <a:sy n="79" d="100"/>
        </p:scale>
        <p:origin x="-1469"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lineChart>
        <c:grouping val="standard"/>
        <c:varyColors val="0"/>
        <c:ser>
          <c:idx val="0"/>
          <c:order val="0"/>
          <c:tx>
            <c:strRef>
              <c:f>Hoja1!$B$1</c:f>
              <c:strCache>
                <c:ptCount val="1"/>
                <c:pt idx="0">
                  <c:v>Puntos</c:v>
                </c:pt>
              </c:strCache>
            </c:strRef>
          </c:tx>
          <c:dPt>
            <c:idx val="7"/>
            <c:marker>
              <c:spPr>
                <a:solidFill>
                  <a:srgbClr val="C00000"/>
                </a:solidFill>
              </c:spPr>
            </c:marker>
            <c:bubble3D val="0"/>
          </c:dPt>
          <c:dLbls>
            <c:dLblPos val="t"/>
            <c:showLegendKey val="0"/>
            <c:showVal val="1"/>
            <c:showCatName val="0"/>
            <c:showSerName val="0"/>
            <c:showPercent val="0"/>
            <c:showBubbleSize val="0"/>
            <c:showLeaderLines val="0"/>
          </c:dLbls>
          <c:cat>
            <c:numRef>
              <c:f>Hoja1!$A$2:$A$14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Hoja1!$B$2:$B$14</c:f>
              <c:numCache>
                <c:formatCode>General</c:formatCode>
                <c:ptCount val="13"/>
                <c:pt idx="0">
                  <c:v>73</c:v>
                </c:pt>
                <c:pt idx="1">
                  <c:v>73</c:v>
                </c:pt>
                <c:pt idx="2">
                  <c:v>70</c:v>
                </c:pt>
                <c:pt idx="3">
                  <c:v>69</c:v>
                </c:pt>
                <c:pt idx="4">
                  <c:v>67</c:v>
                </c:pt>
                <c:pt idx="5">
                  <c:v>72</c:v>
                </c:pt>
                <c:pt idx="6">
                  <c:v>72</c:v>
                </c:pt>
                <c:pt idx="7">
                  <c:v>72</c:v>
                </c:pt>
                <c:pt idx="8">
                  <c:v>71</c:v>
                </c:pt>
                <c:pt idx="9">
                  <c:v>73</c:v>
                </c:pt>
                <c:pt idx="10">
                  <c:v>70</c:v>
                </c:pt>
                <c:pt idx="11">
                  <c:v>66</c:v>
                </c:pt>
                <c:pt idx="12">
                  <c:v>67</c:v>
                </c:pt>
              </c:numCache>
            </c:numRef>
          </c:val>
          <c:smooth val="0"/>
        </c:ser>
        <c:dLbls>
          <c:showLegendKey val="0"/>
          <c:showVal val="1"/>
          <c:showCatName val="0"/>
          <c:showSerName val="0"/>
          <c:showPercent val="0"/>
          <c:showBubbleSize val="0"/>
        </c:dLbls>
        <c:marker val="1"/>
        <c:smooth val="0"/>
        <c:axId val="43997440"/>
        <c:axId val="44037632"/>
      </c:lineChart>
      <c:catAx>
        <c:axId val="43997440"/>
        <c:scaling>
          <c:orientation val="minMax"/>
        </c:scaling>
        <c:delete val="0"/>
        <c:axPos val="b"/>
        <c:numFmt formatCode="General" sourceLinked="1"/>
        <c:majorTickMark val="none"/>
        <c:minorTickMark val="none"/>
        <c:tickLblPos val="nextTo"/>
        <c:crossAx val="44037632"/>
        <c:crosses val="autoZero"/>
        <c:auto val="1"/>
        <c:lblAlgn val="ctr"/>
        <c:lblOffset val="100"/>
        <c:noMultiLvlLbl val="0"/>
      </c:catAx>
      <c:valAx>
        <c:axId val="44037632"/>
        <c:scaling>
          <c:orientation val="minMax"/>
          <c:max val="80"/>
          <c:min val="60"/>
        </c:scaling>
        <c:delete val="0"/>
        <c:axPos val="l"/>
        <c:numFmt formatCode="General" sourceLinked="1"/>
        <c:majorTickMark val="none"/>
        <c:minorTickMark val="none"/>
        <c:tickLblPos val="nextTo"/>
        <c:crossAx val="43997440"/>
        <c:crosses val="autoZero"/>
        <c:crossBetween val="between"/>
      </c:valAx>
    </c:plotArea>
    <c:plotVisOnly val="1"/>
    <c:dispBlanksAs val="gap"/>
    <c:showDLblsOverMax val="0"/>
  </c:chart>
  <c:txPr>
    <a:bodyPr/>
    <a:lstStyle/>
    <a:p>
      <a:pPr>
        <a:defRPr sz="1800">
          <a:solidFill>
            <a:schemeClr val="tx1">
              <a:lumMod val="75000"/>
              <a:lumOff val="25000"/>
            </a:schemeClr>
          </a:solidFill>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6.39672645086031E-2"/>
          <c:y val="5.3279489911870703E-2"/>
          <c:w val="0.91905742684942204"/>
          <c:h val="0.84317326500459711"/>
        </c:manualLayout>
      </c:layout>
      <c:lineChart>
        <c:grouping val="standard"/>
        <c:varyColors val="0"/>
        <c:ser>
          <c:idx val="0"/>
          <c:order val="0"/>
          <c:tx>
            <c:strRef>
              <c:f>Hoja1!$B$1</c:f>
              <c:strCache>
                <c:ptCount val="1"/>
                <c:pt idx="0">
                  <c:v>Posición</c:v>
                </c:pt>
              </c:strCache>
            </c:strRef>
          </c:tx>
          <c:dPt>
            <c:idx val="7"/>
            <c:marker>
              <c:spPr>
                <a:solidFill>
                  <a:srgbClr val="C00000"/>
                </a:solidFill>
              </c:spPr>
            </c:marker>
            <c:bubble3D val="0"/>
          </c:dPt>
          <c:dLbls>
            <c:dLblPos val="t"/>
            <c:showLegendKey val="0"/>
            <c:showVal val="1"/>
            <c:showCatName val="0"/>
            <c:showSerName val="0"/>
            <c:showPercent val="0"/>
            <c:showBubbleSize val="0"/>
            <c:showLeaderLines val="0"/>
          </c:dLbls>
          <c:cat>
            <c:numRef>
              <c:f>Hoja1!$A$2:$A$14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Hoja1!$B$2:$B$14</c:f>
              <c:numCache>
                <c:formatCode>General</c:formatCode>
                <c:ptCount val="13"/>
                <c:pt idx="0">
                  <c:v>21</c:v>
                </c:pt>
                <c:pt idx="1">
                  <c:v>20</c:v>
                </c:pt>
                <c:pt idx="2">
                  <c:v>22</c:v>
                </c:pt>
                <c:pt idx="3">
                  <c:v>23</c:v>
                </c:pt>
                <c:pt idx="4">
                  <c:v>25</c:v>
                </c:pt>
                <c:pt idx="5">
                  <c:v>21</c:v>
                </c:pt>
                <c:pt idx="6">
                  <c:v>22</c:v>
                </c:pt>
                <c:pt idx="7">
                  <c:v>20</c:v>
                </c:pt>
                <c:pt idx="8">
                  <c:v>22</c:v>
                </c:pt>
                <c:pt idx="9">
                  <c:v>21</c:v>
                </c:pt>
                <c:pt idx="10">
                  <c:v>23</c:v>
                </c:pt>
                <c:pt idx="11">
                  <c:v>24</c:v>
                </c:pt>
                <c:pt idx="12">
                  <c:v>26</c:v>
                </c:pt>
              </c:numCache>
            </c:numRef>
          </c:val>
          <c:smooth val="0"/>
        </c:ser>
        <c:dLbls>
          <c:showLegendKey val="0"/>
          <c:showVal val="1"/>
          <c:showCatName val="0"/>
          <c:showSerName val="0"/>
          <c:showPercent val="0"/>
          <c:showBubbleSize val="0"/>
        </c:dLbls>
        <c:marker val="1"/>
        <c:smooth val="0"/>
        <c:axId val="52615040"/>
        <c:axId val="52616576"/>
      </c:lineChart>
      <c:catAx>
        <c:axId val="52615040"/>
        <c:scaling>
          <c:orientation val="minMax"/>
        </c:scaling>
        <c:delete val="0"/>
        <c:axPos val="t"/>
        <c:numFmt formatCode="General" sourceLinked="1"/>
        <c:majorTickMark val="none"/>
        <c:minorTickMark val="none"/>
        <c:tickLblPos val="nextTo"/>
        <c:crossAx val="52616576"/>
        <c:crosses val="autoZero"/>
        <c:auto val="1"/>
        <c:lblAlgn val="ctr"/>
        <c:lblOffset val="100"/>
        <c:noMultiLvlLbl val="0"/>
      </c:catAx>
      <c:valAx>
        <c:axId val="52616576"/>
        <c:scaling>
          <c:orientation val="maxMin"/>
          <c:max val="35"/>
          <c:min val="10"/>
        </c:scaling>
        <c:delete val="0"/>
        <c:axPos val="l"/>
        <c:numFmt formatCode="General" sourceLinked="1"/>
        <c:majorTickMark val="none"/>
        <c:minorTickMark val="none"/>
        <c:tickLblPos val="nextTo"/>
        <c:crossAx val="52615040"/>
        <c:crosses val="autoZero"/>
        <c:crossBetween val="between"/>
      </c:valAx>
    </c:plotArea>
    <c:plotVisOnly val="1"/>
    <c:dispBlanksAs val="gap"/>
    <c:showDLblsOverMax val="0"/>
  </c:chart>
  <c:txPr>
    <a:bodyPr/>
    <a:lstStyle/>
    <a:p>
      <a:pPr>
        <a:defRPr sz="1800">
          <a:solidFill>
            <a:schemeClr val="tx1">
              <a:lumMod val="75000"/>
              <a:lumOff val="25000"/>
            </a:schemeClr>
          </a:solidFill>
        </a:defRPr>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Hoja1!$B$1</c:f>
              <c:strCache>
                <c:ptCount val="1"/>
                <c:pt idx="0">
                  <c:v>IPC</c:v>
                </c:pt>
              </c:strCache>
            </c:strRef>
          </c:tx>
          <c:invertIfNegative val="0"/>
          <c:dPt>
            <c:idx val="3"/>
            <c:invertIfNegative val="0"/>
            <c:bubble3D val="0"/>
            <c:spPr>
              <a:solidFill>
                <a:srgbClr val="FFC000"/>
              </a:solidFill>
              <a:ln>
                <a:solidFill>
                  <a:srgbClr val="FFC000"/>
                </a:solidFill>
              </a:ln>
            </c:spPr>
          </c:dPt>
          <c:dLbls>
            <c:dLblPos val="outEnd"/>
            <c:showLegendKey val="0"/>
            <c:showVal val="1"/>
            <c:showCatName val="0"/>
            <c:showSerName val="0"/>
            <c:showPercent val="0"/>
            <c:showBubbleSize val="0"/>
            <c:showLeaderLines val="0"/>
          </c:dLbls>
          <c:cat>
            <c:strRef>
              <c:f>Hoja1!$A$2:$A$22</c:f>
              <c:strCache>
                <c:ptCount val="21"/>
                <c:pt idx="0">
                  <c:v>Canadá</c:v>
                </c:pt>
                <c:pt idx="1">
                  <c:v>Estados Unidos</c:v>
                </c:pt>
                <c:pt idx="2">
                  <c:v>Uruguay</c:v>
                </c:pt>
                <c:pt idx="3">
                  <c:v>Chile</c:v>
                </c:pt>
                <c:pt idx="4">
                  <c:v>Costa Rica</c:v>
                </c:pt>
                <c:pt idx="5">
                  <c:v>Surinam</c:v>
                </c:pt>
                <c:pt idx="6">
                  <c:v>Argentina</c:v>
                </c:pt>
                <c:pt idx="7">
                  <c:v>Guyana</c:v>
                </c:pt>
                <c:pt idx="8">
                  <c:v>Brasil</c:v>
                </c:pt>
                <c:pt idx="9">
                  <c:v>Colombia</c:v>
                </c:pt>
                <c:pt idx="10">
                  <c:v>Panamá</c:v>
                </c:pt>
                <c:pt idx="11">
                  <c:v>Perú</c:v>
                </c:pt>
                <c:pt idx="12">
                  <c:v>Bolivia</c:v>
                </c:pt>
                <c:pt idx="13">
                  <c:v>El Salvador</c:v>
                </c:pt>
                <c:pt idx="14">
                  <c:v>Ecuador</c:v>
                </c:pt>
                <c:pt idx="15">
                  <c:v>Honduras</c:v>
                </c:pt>
                <c:pt idx="16">
                  <c:v>México</c:v>
                </c:pt>
                <c:pt idx="17">
                  <c:v>Paraguay</c:v>
                </c:pt>
                <c:pt idx="18">
                  <c:v>Guatemala</c:v>
                </c:pt>
                <c:pt idx="19">
                  <c:v>Nicaragua</c:v>
                </c:pt>
                <c:pt idx="20">
                  <c:v>Venezuela</c:v>
                </c:pt>
              </c:strCache>
            </c:strRef>
          </c:cat>
          <c:val>
            <c:numRef>
              <c:f>Hoja1!$B$2:$B$22</c:f>
              <c:numCache>
                <c:formatCode>General</c:formatCode>
                <c:ptCount val="21"/>
                <c:pt idx="0">
                  <c:v>82</c:v>
                </c:pt>
                <c:pt idx="1">
                  <c:v>75</c:v>
                </c:pt>
                <c:pt idx="2">
                  <c:v>70</c:v>
                </c:pt>
                <c:pt idx="3">
                  <c:v>67</c:v>
                </c:pt>
                <c:pt idx="4">
                  <c:v>59</c:v>
                </c:pt>
                <c:pt idx="5">
                  <c:v>41</c:v>
                </c:pt>
                <c:pt idx="6">
                  <c:v>39</c:v>
                </c:pt>
                <c:pt idx="7">
                  <c:v>38</c:v>
                </c:pt>
                <c:pt idx="8">
                  <c:v>37</c:v>
                </c:pt>
                <c:pt idx="9">
                  <c:v>37</c:v>
                </c:pt>
                <c:pt idx="10">
                  <c:v>37</c:v>
                </c:pt>
                <c:pt idx="11">
                  <c:v>37</c:v>
                </c:pt>
                <c:pt idx="12">
                  <c:v>33</c:v>
                </c:pt>
                <c:pt idx="13">
                  <c:v>33</c:v>
                </c:pt>
                <c:pt idx="14">
                  <c:v>32</c:v>
                </c:pt>
                <c:pt idx="15">
                  <c:v>29</c:v>
                </c:pt>
                <c:pt idx="16">
                  <c:v>29</c:v>
                </c:pt>
                <c:pt idx="17">
                  <c:v>29</c:v>
                </c:pt>
                <c:pt idx="18">
                  <c:v>28</c:v>
                </c:pt>
                <c:pt idx="19">
                  <c:v>26</c:v>
                </c:pt>
                <c:pt idx="20">
                  <c:v>18</c:v>
                </c:pt>
              </c:numCache>
            </c:numRef>
          </c:val>
        </c:ser>
        <c:dLbls>
          <c:showLegendKey val="0"/>
          <c:showVal val="0"/>
          <c:showCatName val="0"/>
          <c:showSerName val="0"/>
          <c:showPercent val="0"/>
          <c:showBubbleSize val="0"/>
        </c:dLbls>
        <c:gapWidth val="150"/>
        <c:axId val="48921984"/>
        <c:axId val="48923776"/>
      </c:barChart>
      <c:catAx>
        <c:axId val="48921984"/>
        <c:scaling>
          <c:orientation val="minMax"/>
        </c:scaling>
        <c:delete val="0"/>
        <c:axPos val="b"/>
        <c:majorTickMark val="out"/>
        <c:minorTickMark val="none"/>
        <c:tickLblPos val="nextTo"/>
        <c:crossAx val="48923776"/>
        <c:crosses val="autoZero"/>
        <c:auto val="1"/>
        <c:lblAlgn val="ctr"/>
        <c:lblOffset val="100"/>
        <c:noMultiLvlLbl val="0"/>
      </c:catAx>
      <c:valAx>
        <c:axId val="48923776"/>
        <c:scaling>
          <c:orientation val="minMax"/>
          <c:max val="100"/>
        </c:scaling>
        <c:delete val="0"/>
        <c:axPos val="l"/>
        <c:numFmt formatCode="General" sourceLinked="1"/>
        <c:majorTickMark val="out"/>
        <c:minorTickMark val="none"/>
        <c:tickLblPos val="nextTo"/>
        <c:crossAx val="48921984"/>
        <c:crosses val="autoZero"/>
        <c:crossBetween val="between"/>
      </c:valAx>
    </c:plotArea>
    <c:plotVisOnly val="1"/>
    <c:dispBlanksAs val="gap"/>
    <c:showDLblsOverMax val="0"/>
  </c:chart>
  <c:txPr>
    <a:bodyPr/>
    <a:lstStyle/>
    <a:p>
      <a:pPr>
        <a:defRPr sz="1400">
          <a:solidFill>
            <a:schemeClr val="tx1">
              <a:lumMod val="75000"/>
              <a:lumOff val="25000"/>
            </a:schemeClr>
          </a:solidFill>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Hoja1!$B$1</c:f>
              <c:strCache>
                <c:ptCount val="1"/>
                <c:pt idx="0">
                  <c:v>IPC</c:v>
                </c:pt>
              </c:strCache>
            </c:strRef>
          </c:tx>
          <c:invertIfNegative val="0"/>
          <c:dPt>
            <c:idx val="3"/>
            <c:invertIfNegative val="0"/>
            <c:bubble3D val="0"/>
          </c:dPt>
          <c:dPt>
            <c:idx val="16"/>
            <c:invertIfNegative val="0"/>
            <c:bubble3D val="0"/>
            <c:spPr>
              <a:solidFill>
                <a:srgbClr val="FF0000"/>
              </a:solidFill>
              <a:ln>
                <a:solidFill>
                  <a:srgbClr val="FF0000"/>
                </a:solidFill>
              </a:ln>
            </c:spPr>
          </c:dPt>
          <c:dPt>
            <c:idx val="20"/>
            <c:invertIfNegative val="0"/>
            <c:bubble3D val="0"/>
            <c:spPr>
              <a:solidFill>
                <a:srgbClr val="FFC000"/>
              </a:solidFill>
              <a:ln>
                <a:solidFill>
                  <a:srgbClr val="FFC000"/>
                </a:solidFill>
              </a:ln>
            </c:spPr>
          </c:dPt>
          <c:cat>
            <c:strRef>
              <c:f>Hoja1!$A$2:$A$36</c:f>
              <c:strCache>
                <c:ptCount val="35"/>
                <c:pt idx="0">
                  <c:v>Nueva Zelanda</c:v>
                </c:pt>
                <c:pt idx="1">
                  <c:v>Dinamarca</c:v>
                </c:pt>
                <c:pt idx="2">
                  <c:v>Finlandia</c:v>
                </c:pt>
                <c:pt idx="3">
                  <c:v>Noruega</c:v>
                </c:pt>
                <c:pt idx="4">
                  <c:v>Suiza</c:v>
                </c:pt>
                <c:pt idx="5">
                  <c:v>Suecia</c:v>
                </c:pt>
                <c:pt idx="6">
                  <c:v>Canadá</c:v>
                </c:pt>
                <c:pt idx="7">
                  <c:v>Luxenburgo</c:v>
                </c:pt>
                <c:pt idx="8">
                  <c:v>Holanda</c:v>
                </c:pt>
                <c:pt idx="9">
                  <c:v>Reino Unido</c:v>
                </c:pt>
                <c:pt idx="10">
                  <c:v>Alemania</c:v>
                </c:pt>
                <c:pt idx="11">
                  <c:v>Australia</c:v>
                </c:pt>
                <c:pt idx="12">
                  <c:v>Islandia</c:v>
                </c:pt>
                <c:pt idx="13">
                  <c:v>Austria</c:v>
                </c:pt>
                <c:pt idx="14">
                  <c:v>Belgica</c:v>
                </c:pt>
                <c:pt idx="15">
                  <c:v>Estados Unidos</c:v>
                </c:pt>
                <c:pt idx="16">
                  <c:v>Irlanda</c:v>
                </c:pt>
                <c:pt idx="17">
                  <c:v>Japón</c:v>
                </c:pt>
                <c:pt idx="18">
                  <c:v>Estonia</c:v>
                </c:pt>
                <c:pt idx="19">
                  <c:v>Francia</c:v>
                </c:pt>
                <c:pt idx="20">
                  <c:v>Chile</c:v>
                </c:pt>
                <c:pt idx="21">
                  <c:v>Portugal</c:v>
                </c:pt>
                <c:pt idx="22">
                  <c:v>Israel</c:v>
                </c:pt>
                <c:pt idx="23">
                  <c:v>Eslovenia</c:v>
                </c:pt>
                <c:pt idx="24">
                  <c:v>Polonia</c:v>
                </c:pt>
                <c:pt idx="25">
                  <c:v>Letonia</c:v>
                </c:pt>
                <c:pt idx="26">
                  <c:v>República Checa</c:v>
                </c:pt>
                <c:pt idx="27">
                  <c:v>España</c:v>
                </c:pt>
                <c:pt idx="28">
                  <c:v>Corea del Sur</c:v>
                </c:pt>
                <c:pt idx="29">
                  <c:v>Italia</c:v>
                </c:pt>
                <c:pt idx="30">
                  <c:v>Eslovaquia</c:v>
                </c:pt>
                <c:pt idx="31">
                  <c:v>Grecia</c:v>
                </c:pt>
                <c:pt idx="32">
                  <c:v>Hungría</c:v>
                </c:pt>
                <c:pt idx="33">
                  <c:v>Turquía</c:v>
                </c:pt>
                <c:pt idx="34">
                  <c:v>México</c:v>
                </c:pt>
              </c:strCache>
            </c:strRef>
          </c:cat>
          <c:val>
            <c:numRef>
              <c:f>Hoja1!$B$2:$B$36</c:f>
              <c:numCache>
                <c:formatCode>General</c:formatCode>
                <c:ptCount val="35"/>
                <c:pt idx="0">
                  <c:v>89</c:v>
                </c:pt>
                <c:pt idx="1">
                  <c:v>88</c:v>
                </c:pt>
                <c:pt idx="2">
                  <c:v>85</c:v>
                </c:pt>
                <c:pt idx="3">
                  <c:v>85</c:v>
                </c:pt>
                <c:pt idx="4">
                  <c:v>85</c:v>
                </c:pt>
                <c:pt idx="5">
                  <c:v>84</c:v>
                </c:pt>
                <c:pt idx="6">
                  <c:v>82</c:v>
                </c:pt>
                <c:pt idx="7">
                  <c:v>82</c:v>
                </c:pt>
                <c:pt idx="8">
                  <c:v>82</c:v>
                </c:pt>
                <c:pt idx="9">
                  <c:v>82</c:v>
                </c:pt>
                <c:pt idx="10">
                  <c:v>81</c:v>
                </c:pt>
                <c:pt idx="11">
                  <c:v>77</c:v>
                </c:pt>
                <c:pt idx="12">
                  <c:v>77</c:v>
                </c:pt>
                <c:pt idx="13">
                  <c:v>75</c:v>
                </c:pt>
                <c:pt idx="14">
                  <c:v>75</c:v>
                </c:pt>
                <c:pt idx="15">
                  <c:v>75</c:v>
                </c:pt>
                <c:pt idx="16">
                  <c:v>74</c:v>
                </c:pt>
                <c:pt idx="17">
                  <c:v>73</c:v>
                </c:pt>
                <c:pt idx="18">
                  <c:v>71</c:v>
                </c:pt>
                <c:pt idx="19">
                  <c:v>70</c:v>
                </c:pt>
                <c:pt idx="20">
                  <c:v>67</c:v>
                </c:pt>
                <c:pt idx="21">
                  <c:v>63</c:v>
                </c:pt>
                <c:pt idx="22">
                  <c:v>62</c:v>
                </c:pt>
                <c:pt idx="23">
                  <c:v>61</c:v>
                </c:pt>
                <c:pt idx="24">
                  <c:v>60</c:v>
                </c:pt>
                <c:pt idx="25">
                  <c:v>58</c:v>
                </c:pt>
                <c:pt idx="26">
                  <c:v>57</c:v>
                </c:pt>
                <c:pt idx="27">
                  <c:v>57</c:v>
                </c:pt>
                <c:pt idx="28">
                  <c:v>54</c:v>
                </c:pt>
                <c:pt idx="29">
                  <c:v>50</c:v>
                </c:pt>
                <c:pt idx="30">
                  <c:v>50</c:v>
                </c:pt>
                <c:pt idx="31">
                  <c:v>48</c:v>
                </c:pt>
                <c:pt idx="32">
                  <c:v>45</c:v>
                </c:pt>
                <c:pt idx="33">
                  <c:v>40</c:v>
                </c:pt>
                <c:pt idx="34">
                  <c:v>29</c:v>
                </c:pt>
              </c:numCache>
            </c:numRef>
          </c:val>
        </c:ser>
        <c:dLbls>
          <c:showLegendKey val="0"/>
          <c:showVal val="0"/>
          <c:showCatName val="0"/>
          <c:showSerName val="0"/>
          <c:showPercent val="0"/>
          <c:showBubbleSize val="0"/>
        </c:dLbls>
        <c:gapWidth val="150"/>
        <c:axId val="48975872"/>
        <c:axId val="48977408"/>
      </c:barChart>
      <c:catAx>
        <c:axId val="48975872"/>
        <c:scaling>
          <c:orientation val="minMax"/>
        </c:scaling>
        <c:delete val="0"/>
        <c:axPos val="b"/>
        <c:majorTickMark val="out"/>
        <c:minorTickMark val="none"/>
        <c:tickLblPos val="nextTo"/>
        <c:txPr>
          <a:bodyPr/>
          <a:lstStyle/>
          <a:p>
            <a:pPr>
              <a:defRPr sz="1300"/>
            </a:pPr>
            <a:endParaRPr lang="es-CL"/>
          </a:p>
        </c:txPr>
        <c:crossAx val="48977408"/>
        <c:crosses val="autoZero"/>
        <c:auto val="1"/>
        <c:lblAlgn val="ctr"/>
        <c:lblOffset val="100"/>
        <c:noMultiLvlLbl val="0"/>
      </c:catAx>
      <c:valAx>
        <c:axId val="48977408"/>
        <c:scaling>
          <c:orientation val="minMax"/>
          <c:max val="100"/>
        </c:scaling>
        <c:delete val="0"/>
        <c:axPos val="l"/>
        <c:numFmt formatCode="General" sourceLinked="1"/>
        <c:majorTickMark val="out"/>
        <c:minorTickMark val="none"/>
        <c:tickLblPos val="nextTo"/>
        <c:crossAx val="48975872"/>
        <c:crosses val="autoZero"/>
        <c:crossBetween val="between"/>
      </c:valAx>
    </c:plotArea>
    <c:plotVisOnly val="1"/>
    <c:dispBlanksAs val="gap"/>
    <c:showDLblsOverMax val="0"/>
  </c:chart>
  <c:txPr>
    <a:bodyPr/>
    <a:lstStyle/>
    <a:p>
      <a:pPr>
        <a:defRPr sz="1400">
          <a:solidFill>
            <a:schemeClr val="tx1">
              <a:lumMod val="75000"/>
              <a:lumOff val="25000"/>
            </a:schemeClr>
          </a:solidFill>
        </a:defRPr>
      </a:pPr>
      <a:endParaRPr lang="es-C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F3AF5-521B-494D-9DBC-D8AC8B354F8A}" type="datetimeFigureOut">
              <a:rPr lang="es-CL" smtClean="0"/>
              <a:t>15-02-2018</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D7045-1F0D-4CEE-AD40-B57711D26245}" type="slidenum">
              <a:rPr lang="es-CL" smtClean="0"/>
              <a:t>‹Nº›</a:t>
            </a:fld>
            <a:endParaRPr lang="es-CL"/>
          </a:p>
        </p:txBody>
      </p:sp>
    </p:spTree>
    <p:extLst>
      <p:ext uri="{BB962C8B-B14F-4D97-AF65-F5344CB8AC3E}">
        <p14:creationId xmlns:p14="http://schemas.microsoft.com/office/powerpoint/2010/main" val="125332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baseline="0" dirty="0" smtClean="0"/>
          </a:p>
        </p:txBody>
      </p:sp>
      <p:sp>
        <p:nvSpPr>
          <p:cNvPr id="4" name="3 Marcador de número de diapositiva"/>
          <p:cNvSpPr>
            <a:spLocks noGrp="1"/>
          </p:cNvSpPr>
          <p:nvPr>
            <p:ph type="sldNum" sz="quarter" idx="10"/>
          </p:nvPr>
        </p:nvSpPr>
        <p:spPr/>
        <p:txBody>
          <a:bodyPr/>
          <a:lstStyle/>
          <a:p>
            <a:fld id="{ACB07DA1-1122-40D1-AB46-07DE362ED2F0}" type="slidenum">
              <a:rPr lang="es-CL" smtClean="0"/>
              <a:pPr/>
              <a:t>2</a:t>
            </a:fld>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baseline="0" dirty="0" smtClean="0"/>
          </a:p>
        </p:txBody>
      </p:sp>
      <p:sp>
        <p:nvSpPr>
          <p:cNvPr id="4" name="3 Marcador de número de diapositiva"/>
          <p:cNvSpPr>
            <a:spLocks noGrp="1"/>
          </p:cNvSpPr>
          <p:nvPr>
            <p:ph type="sldNum" sz="quarter" idx="10"/>
          </p:nvPr>
        </p:nvSpPr>
        <p:spPr/>
        <p:txBody>
          <a:bodyPr/>
          <a:lstStyle/>
          <a:p>
            <a:fld id="{ACB07DA1-1122-40D1-AB46-07DE362ED2F0}" type="slidenum">
              <a:rPr lang="es-CL" smtClean="0"/>
              <a:pPr/>
              <a:t>14</a:t>
            </a:fld>
            <a:endParaRPr lang="es-C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baseline="0" dirty="0" smtClean="0"/>
          </a:p>
        </p:txBody>
      </p:sp>
      <p:sp>
        <p:nvSpPr>
          <p:cNvPr id="4" name="3 Marcador de número de diapositiva"/>
          <p:cNvSpPr>
            <a:spLocks noGrp="1"/>
          </p:cNvSpPr>
          <p:nvPr>
            <p:ph type="sldNum" sz="quarter" idx="10"/>
          </p:nvPr>
        </p:nvSpPr>
        <p:spPr/>
        <p:txBody>
          <a:bodyPr/>
          <a:lstStyle/>
          <a:p>
            <a:fld id="{ACB07DA1-1122-40D1-AB46-07DE362ED2F0}" type="slidenum">
              <a:rPr lang="es-CL" smtClean="0"/>
              <a:pPr/>
              <a:t>15</a:t>
            </a:fld>
            <a:endParaRPr lang="es-C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baseline="0" dirty="0" smtClean="0"/>
          </a:p>
        </p:txBody>
      </p:sp>
      <p:sp>
        <p:nvSpPr>
          <p:cNvPr id="4" name="3 Marcador de número de diapositiva"/>
          <p:cNvSpPr>
            <a:spLocks noGrp="1"/>
          </p:cNvSpPr>
          <p:nvPr>
            <p:ph type="sldNum" sz="quarter" idx="10"/>
          </p:nvPr>
        </p:nvSpPr>
        <p:spPr/>
        <p:txBody>
          <a:bodyPr/>
          <a:lstStyle/>
          <a:p>
            <a:fld id="{ACB07DA1-1122-40D1-AB46-07DE362ED2F0}" type="slidenum">
              <a:rPr lang="es-CL" smtClean="0"/>
              <a:pPr/>
              <a:t>16</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F8EE37C-1224-AD4A-9197-3A447AB602DE}" type="slidenum">
              <a:rPr lang="es-ES" smtClean="0"/>
              <a:t>3</a:t>
            </a:fld>
            <a:endParaRPr lang="es-ES" dirty="0"/>
          </a:p>
        </p:txBody>
      </p:sp>
    </p:spTree>
    <p:extLst>
      <p:ext uri="{BB962C8B-B14F-4D97-AF65-F5344CB8AC3E}">
        <p14:creationId xmlns:p14="http://schemas.microsoft.com/office/powerpoint/2010/main" val="97435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baseline="0" dirty="0" smtClean="0"/>
          </a:p>
        </p:txBody>
      </p:sp>
      <p:sp>
        <p:nvSpPr>
          <p:cNvPr id="4" name="3 Marcador de número de diapositiva"/>
          <p:cNvSpPr>
            <a:spLocks noGrp="1"/>
          </p:cNvSpPr>
          <p:nvPr>
            <p:ph type="sldNum" sz="quarter" idx="10"/>
          </p:nvPr>
        </p:nvSpPr>
        <p:spPr/>
        <p:txBody>
          <a:bodyPr/>
          <a:lstStyle/>
          <a:p>
            <a:fld id="{ACB07DA1-1122-40D1-AB46-07DE362ED2F0}" type="slidenum">
              <a:rPr lang="es-CL" smtClean="0"/>
              <a:pPr/>
              <a:t>5</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baseline="0" dirty="0" smtClean="0"/>
          </a:p>
        </p:txBody>
      </p:sp>
      <p:sp>
        <p:nvSpPr>
          <p:cNvPr id="4" name="3 Marcador de número de diapositiva"/>
          <p:cNvSpPr>
            <a:spLocks noGrp="1"/>
          </p:cNvSpPr>
          <p:nvPr>
            <p:ph type="sldNum" sz="quarter" idx="10"/>
          </p:nvPr>
        </p:nvSpPr>
        <p:spPr/>
        <p:txBody>
          <a:bodyPr/>
          <a:lstStyle/>
          <a:p>
            <a:fld id="{ACB07DA1-1122-40D1-AB46-07DE362ED2F0}" type="slidenum">
              <a:rPr lang="es-CL" smtClean="0"/>
              <a:pPr/>
              <a:t>6</a:t>
            </a:fld>
            <a:endParaRPr 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baseline="0" dirty="0" smtClean="0"/>
          </a:p>
        </p:txBody>
      </p:sp>
      <p:sp>
        <p:nvSpPr>
          <p:cNvPr id="4" name="3 Marcador de número de diapositiva"/>
          <p:cNvSpPr>
            <a:spLocks noGrp="1"/>
          </p:cNvSpPr>
          <p:nvPr>
            <p:ph type="sldNum" sz="quarter" idx="10"/>
          </p:nvPr>
        </p:nvSpPr>
        <p:spPr/>
        <p:txBody>
          <a:bodyPr/>
          <a:lstStyle/>
          <a:p>
            <a:fld id="{ACB07DA1-1122-40D1-AB46-07DE362ED2F0}" type="slidenum">
              <a:rPr lang="es-CL" smtClean="0"/>
              <a:pPr/>
              <a:t>9</a:t>
            </a:fld>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E106D52-5D0E-4D1D-B2C8-33D9A566CD8E}" type="slidenum">
              <a:rPr lang="es-CL" smtClean="0"/>
              <a:pPr/>
              <a:t>10</a:t>
            </a:fld>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E106D52-5D0E-4D1D-B2C8-33D9A566CD8E}" type="slidenum">
              <a:rPr lang="es-CL" smtClean="0"/>
              <a:pPr/>
              <a:t>11</a:t>
            </a:fld>
            <a:endParaRPr 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E106D52-5D0E-4D1D-B2C8-33D9A566CD8E}" type="slidenum">
              <a:rPr lang="es-CL" smtClean="0"/>
              <a:pPr/>
              <a:t>12</a:t>
            </a:fld>
            <a:endParaRPr 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E106D52-5D0E-4D1D-B2C8-33D9A566CD8E}" type="slidenum">
              <a:rPr lang="es-CL" smtClean="0"/>
              <a:pPr/>
              <a:t>13</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120650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249599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361760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282997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426005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35185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197865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388845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303200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323921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91A8E9-B498-4FCA-8E61-5489FE4B4ABD}" type="datetimeFigureOut">
              <a:rPr lang="es-CL" smtClean="0"/>
              <a:t>15-02-2018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112285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1A8E9-B498-4FCA-8E61-5489FE4B4ABD}" type="datetimeFigureOut">
              <a:rPr lang="es-CL" smtClean="0"/>
              <a:t>15-02-2018</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1BFD2-4A49-4BCA-BC6C-9EBADD3902F0}" type="slidenum">
              <a:rPr lang="es-CL" smtClean="0"/>
              <a:t>‹Nº›</a:t>
            </a:fld>
            <a:endParaRPr lang="es-CL"/>
          </a:p>
        </p:txBody>
      </p:sp>
    </p:spTree>
    <p:extLst>
      <p:ext uri="{BB962C8B-B14F-4D97-AF65-F5344CB8AC3E}">
        <p14:creationId xmlns:p14="http://schemas.microsoft.com/office/powerpoint/2010/main" val="574667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p\Desktop\ChT\Embajada Británica\Manualtrazado(FINALWEB17marzo)-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 y="1844823"/>
            <a:ext cx="9259391" cy="4248473"/>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548680"/>
            <a:ext cx="2030997" cy="732020"/>
          </a:xfrm>
          <a:prstGeom prst="rect">
            <a:avLst/>
          </a:prstGeom>
        </p:spPr>
      </p:pic>
      <p:sp>
        <p:nvSpPr>
          <p:cNvPr id="6" name="5 CuadroTexto"/>
          <p:cNvSpPr txBox="1"/>
          <p:nvPr/>
        </p:nvSpPr>
        <p:spPr>
          <a:xfrm>
            <a:off x="251520" y="3068960"/>
            <a:ext cx="6274090" cy="2092881"/>
          </a:xfrm>
          <a:prstGeom prst="rect">
            <a:avLst/>
          </a:prstGeom>
          <a:noFill/>
        </p:spPr>
        <p:txBody>
          <a:bodyPr wrap="none" rtlCol="0">
            <a:spAutoFit/>
          </a:bodyPr>
          <a:lstStyle/>
          <a:p>
            <a:endParaRPr lang="es-CL" sz="5400" dirty="0" smtClean="0">
              <a:solidFill>
                <a:schemeClr val="bg1"/>
              </a:solidFill>
            </a:endParaRPr>
          </a:p>
          <a:p>
            <a:r>
              <a:rPr lang="es-CL" sz="3800" b="1" dirty="0" smtClean="0">
                <a:solidFill>
                  <a:schemeClr val="bg1"/>
                </a:solidFill>
              </a:rPr>
              <a:t>ÍNDICE DE PERCEPCIÓN DE LA </a:t>
            </a:r>
          </a:p>
          <a:p>
            <a:r>
              <a:rPr lang="es-CL" sz="3800" b="1" dirty="0" smtClean="0">
                <a:solidFill>
                  <a:schemeClr val="bg1"/>
                </a:solidFill>
              </a:rPr>
              <a:t>CORRUPCIÓN 2017</a:t>
            </a:r>
            <a:endParaRPr lang="es-CL" sz="3800" b="1" dirty="0">
              <a:solidFill>
                <a:schemeClr val="bg1"/>
              </a:solidFill>
            </a:endParaRPr>
          </a:p>
        </p:txBody>
      </p:sp>
      <p:sp>
        <p:nvSpPr>
          <p:cNvPr id="8" name="7 CuadroTexto"/>
          <p:cNvSpPr txBox="1"/>
          <p:nvPr/>
        </p:nvSpPr>
        <p:spPr>
          <a:xfrm>
            <a:off x="3901220" y="6453336"/>
            <a:ext cx="1212320" cy="276999"/>
          </a:xfrm>
          <a:prstGeom prst="rect">
            <a:avLst/>
          </a:prstGeom>
          <a:noFill/>
        </p:spPr>
        <p:txBody>
          <a:bodyPr wrap="none" rtlCol="0">
            <a:spAutoFit/>
          </a:bodyPr>
          <a:lstStyle/>
          <a:p>
            <a:pPr algn="ctr"/>
            <a:r>
              <a:rPr lang="es-CL" sz="1200" dirty="0" smtClean="0">
                <a:solidFill>
                  <a:schemeClr val="tx1">
                    <a:lumMod val="65000"/>
                    <a:lumOff val="35000"/>
                  </a:schemeClr>
                </a:solidFill>
              </a:rPr>
              <a:t>FEBRERO | 2018</a:t>
            </a:r>
            <a:endParaRPr lang="es-CL" sz="1200" dirty="0">
              <a:solidFill>
                <a:schemeClr val="tx1">
                  <a:lumMod val="65000"/>
                  <a:lumOff val="35000"/>
                </a:schemeClr>
              </a:solidFill>
            </a:endParaRPr>
          </a:p>
        </p:txBody>
      </p:sp>
    </p:spTree>
    <p:extLst>
      <p:ext uri="{BB962C8B-B14F-4D97-AF65-F5344CB8AC3E}">
        <p14:creationId xmlns:p14="http://schemas.microsoft.com/office/powerpoint/2010/main" val="4221540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4788071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2"/>
          </p:nvPr>
        </p:nvSpPr>
        <p:spPr/>
        <p:txBody>
          <a:bodyPr/>
          <a:lstStyle/>
          <a:p>
            <a:fld id="{537F73CF-0A24-49E6-9EF8-D7FECDF1E39D}" type="slidenum">
              <a:rPr lang="es-CL" smtClean="0"/>
              <a:pPr/>
              <a:t>10</a:t>
            </a:fld>
            <a:endParaRPr lang="es-CL"/>
          </a:p>
        </p:txBody>
      </p:sp>
      <p:sp>
        <p:nvSpPr>
          <p:cNvPr id="6" name="5 Elipse"/>
          <p:cNvSpPr/>
          <p:nvPr/>
        </p:nvSpPr>
        <p:spPr>
          <a:xfrm>
            <a:off x="7956376" y="3861048"/>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9" name="8 Conector recto"/>
          <p:cNvCxnSpPr/>
          <p:nvPr/>
        </p:nvCxnSpPr>
        <p:spPr>
          <a:xfrm>
            <a:off x="6516216" y="1844824"/>
            <a:ext cx="0" cy="3816424"/>
          </a:xfrm>
          <a:prstGeom prst="line">
            <a:avLst/>
          </a:prstGeom>
          <a:ln w="190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4139952" y="1844824"/>
            <a:ext cx="0" cy="3816424"/>
          </a:xfrm>
          <a:prstGeom prst="line">
            <a:avLst/>
          </a:prstGeom>
          <a:ln w="190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2" name="11 Conector recto"/>
          <p:cNvCxnSpPr/>
          <p:nvPr/>
        </p:nvCxnSpPr>
        <p:spPr>
          <a:xfrm>
            <a:off x="1835696" y="1844824"/>
            <a:ext cx="0" cy="3816424"/>
          </a:xfrm>
          <a:prstGeom prst="line">
            <a:avLst/>
          </a:prstGeom>
          <a:ln w="190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pic>
        <p:nvPicPr>
          <p:cNvPr id="10" name="Picture 4" descr="C:\Users\tp\Desktop\ChT\Embajada Británica\Manualtrazado(FINALWEB17marzo)-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3" name="5 CuadroTexto"/>
          <p:cNvSpPr txBox="1"/>
          <p:nvPr/>
        </p:nvSpPr>
        <p:spPr>
          <a:xfrm>
            <a:off x="467544" y="190381"/>
            <a:ext cx="3757119" cy="646331"/>
          </a:xfrm>
          <a:prstGeom prst="rect">
            <a:avLst/>
          </a:prstGeom>
          <a:noFill/>
        </p:spPr>
        <p:txBody>
          <a:bodyPr wrap="none" rtlCol="0">
            <a:spAutoFit/>
          </a:bodyPr>
          <a:lstStyle/>
          <a:p>
            <a:r>
              <a:rPr lang="es-CL" sz="3600" dirty="0" smtClean="0">
                <a:solidFill>
                  <a:schemeClr val="bg1"/>
                </a:solidFill>
              </a:rPr>
              <a:t>RESULTADOS CHILE</a:t>
            </a:r>
            <a:endParaRPr lang="es-CL" sz="3600" dirty="0">
              <a:solidFill>
                <a:schemeClr val="bg1"/>
              </a:solidFill>
            </a:endParaRPr>
          </a:p>
        </p:txBody>
      </p:sp>
    </p:spTree>
    <p:extLst>
      <p:ext uri="{BB962C8B-B14F-4D97-AF65-F5344CB8AC3E}">
        <p14:creationId xmlns:p14="http://schemas.microsoft.com/office/powerpoint/2010/main" val="3201034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161071590"/>
              </p:ext>
            </p:extLst>
          </p:nvPr>
        </p:nvGraphicFramePr>
        <p:xfrm>
          <a:off x="467544" y="16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2"/>
          </p:nvPr>
        </p:nvSpPr>
        <p:spPr/>
        <p:txBody>
          <a:bodyPr/>
          <a:lstStyle/>
          <a:p>
            <a:fld id="{537F73CF-0A24-49E6-9EF8-D7FECDF1E39D}" type="slidenum">
              <a:rPr lang="es-CL" smtClean="0"/>
              <a:pPr/>
              <a:t>11</a:t>
            </a:fld>
            <a:endParaRPr lang="es-CL"/>
          </a:p>
        </p:txBody>
      </p:sp>
      <p:cxnSp>
        <p:nvCxnSpPr>
          <p:cNvPr id="9" name="8 Conector recto"/>
          <p:cNvCxnSpPr/>
          <p:nvPr/>
        </p:nvCxnSpPr>
        <p:spPr>
          <a:xfrm>
            <a:off x="6516216" y="2060848"/>
            <a:ext cx="0" cy="3816424"/>
          </a:xfrm>
          <a:prstGeom prst="line">
            <a:avLst/>
          </a:prstGeom>
          <a:ln w="190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4197061" y="2060848"/>
            <a:ext cx="0" cy="3816424"/>
          </a:xfrm>
          <a:prstGeom prst="line">
            <a:avLst/>
          </a:prstGeom>
          <a:ln w="190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2" name="11 Conector recto"/>
          <p:cNvCxnSpPr/>
          <p:nvPr/>
        </p:nvCxnSpPr>
        <p:spPr>
          <a:xfrm>
            <a:off x="1835696" y="2060848"/>
            <a:ext cx="0" cy="3816424"/>
          </a:xfrm>
          <a:prstGeom prst="line">
            <a:avLst/>
          </a:prstGeom>
          <a:ln w="190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pic>
        <p:nvPicPr>
          <p:cNvPr id="10" name="Picture 4" descr="C:\Users\tp\Desktop\ChT\Embajada Británica\Manualtrazado(FINALWEB17marzo)-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3" name="5 CuadroTexto"/>
          <p:cNvSpPr txBox="1"/>
          <p:nvPr/>
        </p:nvSpPr>
        <p:spPr>
          <a:xfrm>
            <a:off x="467544" y="190381"/>
            <a:ext cx="3757119" cy="646331"/>
          </a:xfrm>
          <a:prstGeom prst="rect">
            <a:avLst/>
          </a:prstGeom>
          <a:noFill/>
        </p:spPr>
        <p:txBody>
          <a:bodyPr wrap="none" rtlCol="0">
            <a:spAutoFit/>
          </a:bodyPr>
          <a:lstStyle/>
          <a:p>
            <a:r>
              <a:rPr lang="es-CL" sz="3600" dirty="0" smtClean="0">
                <a:solidFill>
                  <a:schemeClr val="bg1"/>
                </a:solidFill>
              </a:rPr>
              <a:t>RESULTADOS CHILE</a:t>
            </a:r>
            <a:endParaRPr lang="es-CL" sz="3600" dirty="0">
              <a:solidFill>
                <a:schemeClr val="bg1"/>
              </a:solidFill>
            </a:endParaRPr>
          </a:p>
        </p:txBody>
      </p:sp>
      <p:cxnSp>
        <p:nvCxnSpPr>
          <p:cNvPr id="3" name="2 Conector recto de flecha"/>
          <p:cNvCxnSpPr/>
          <p:nvPr/>
        </p:nvCxnSpPr>
        <p:spPr>
          <a:xfrm>
            <a:off x="6948264" y="3501008"/>
            <a:ext cx="1512168" cy="576064"/>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65444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37F73CF-0A24-49E6-9EF8-D7FECDF1E39D}" type="slidenum">
              <a:rPr lang="es-CL" smtClean="0"/>
              <a:pPr/>
              <a:t>12</a:t>
            </a:fld>
            <a:endParaRPr lang="es-CL"/>
          </a:p>
        </p:txBody>
      </p:sp>
      <p:pic>
        <p:nvPicPr>
          <p:cNvPr id="10"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3" name="5 CuadroTexto"/>
          <p:cNvSpPr txBox="1"/>
          <p:nvPr/>
        </p:nvSpPr>
        <p:spPr>
          <a:xfrm>
            <a:off x="467544" y="190381"/>
            <a:ext cx="3757119" cy="646331"/>
          </a:xfrm>
          <a:prstGeom prst="rect">
            <a:avLst/>
          </a:prstGeom>
          <a:noFill/>
        </p:spPr>
        <p:txBody>
          <a:bodyPr wrap="none" rtlCol="0">
            <a:spAutoFit/>
          </a:bodyPr>
          <a:lstStyle/>
          <a:p>
            <a:r>
              <a:rPr lang="es-CL" sz="3600" dirty="0" smtClean="0">
                <a:solidFill>
                  <a:schemeClr val="bg1"/>
                </a:solidFill>
              </a:rPr>
              <a:t>RESULTADOS CHILE</a:t>
            </a:r>
            <a:endParaRPr lang="es-CL" sz="3600" dirty="0">
              <a:solidFill>
                <a:schemeClr val="bg1"/>
              </a:solidFill>
            </a:endParaRPr>
          </a:p>
        </p:txBody>
      </p:sp>
      <p:graphicFrame>
        <p:nvGraphicFramePr>
          <p:cNvPr id="3" name="2 Gráfico"/>
          <p:cNvGraphicFramePr/>
          <p:nvPr>
            <p:extLst>
              <p:ext uri="{D42A27DB-BD31-4B8C-83A1-F6EECF244321}">
                <p14:modId xmlns:p14="http://schemas.microsoft.com/office/powerpoint/2010/main" val="878939227"/>
              </p:ext>
            </p:extLst>
          </p:nvPr>
        </p:nvGraphicFramePr>
        <p:xfrm>
          <a:off x="467544" y="1772816"/>
          <a:ext cx="8352927" cy="435203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
          <p:cNvSpPr>
            <a:spLocks noChangeArrowheads="1"/>
          </p:cNvSpPr>
          <p:nvPr/>
        </p:nvSpPr>
        <p:spPr bwMode="auto">
          <a:xfrm>
            <a:off x="608523" y="1346865"/>
            <a:ext cx="6483757" cy="338554"/>
          </a:xfrm>
          <a:prstGeom prst="rect">
            <a:avLst/>
          </a:prstGeom>
          <a:noFill/>
          <a:ln w="9525">
            <a:noFill/>
            <a:miter lim="800000"/>
            <a:headEnd/>
            <a:tailEnd/>
          </a:ln>
        </p:spPr>
        <p:txBody>
          <a:bodyPr wrap="square" anchor="ctr">
            <a:spAutoFit/>
          </a:bodyPr>
          <a:lstStyle/>
          <a:p>
            <a:pPr algn="just" defTabSz="914400" fontAlgn="base">
              <a:spcBef>
                <a:spcPct val="0"/>
              </a:spcBef>
              <a:spcAft>
                <a:spcPct val="0"/>
              </a:spcAft>
            </a:pPr>
            <a:r>
              <a:rPr lang="es-MX" sz="1600" b="1" dirty="0" smtClean="0">
                <a:solidFill>
                  <a:srgbClr val="00B0F0"/>
                </a:solidFill>
                <a:latin typeface="Lato" panose="020F0502020204030203" pitchFamily="34" charset="0"/>
                <a:ea typeface="Open Sans" panose="020B0606030504020204" pitchFamily="34" charset="0"/>
                <a:cs typeface="Open Sans" panose="020B0606030504020204" pitchFamily="34" charset="0"/>
              </a:rPr>
              <a:t>CHILE FRENTE A LAS AMÉRICAS</a:t>
            </a:r>
            <a:endParaRPr lang="es-ES" sz="1600" b="1" dirty="0">
              <a:solidFill>
                <a:srgbClr val="00B0F0"/>
              </a:solidFill>
              <a:latin typeface="Lato" panose="020F0502020204030203" pitchFamily="34" charset="0"/>
              <a:ea typeface="Open Sans" panose="020B0606030504020204" pitchFamily="34" charset="0"/>
              <a:cs typeface="Open Sans" panose="020B0606030504020204" pitchFamily="34" charset="0"/>
            </a:endParaRPr>
          </a:p>
        </p:txBody>
      </p:sp>
      <p:sp>
        <p:nvSpPr>
          <p:cNvPr id="2" name="1 Rectángulo"/>
          <p:cNvSpPr/>
          <p:nvPr/>
        </p:nvSpPr>
        <p:spPr>
          <a:xfrm>
            <a:off x="608523" y="6381328"/>
            <a:ext cx="2199641" cy="261610"/>
          </a:xfrm>
          <a:prstGeom prst="rect">
            <a:avLst/>
          </a:prstGeom>
        </p:spPr>
        <p:txBody>
          <a:bodyPr wrap="none">
            <a:spAutoFit/>
          </a:bodyPr>
          <a:lstStyle/>
          <a:p>
            <a:r>
              <a:rPr lang="es-CL" sz="1100" dirty="0" smtClean="0">
                <a:solidFill>
                  <a:schemeClr val="tx1">
                    <a:lumMod val="75000"/>
                    <a:lumOff val="25000"/>
                  </a:schemeClr>
                </a:solidFill>
                <a:ea typeface="Open Sans" panose="020B0606030504020204" pitchFamily="34" charset="0"/>
                <a:cs typeface="Open Sans" panose="020B0606030504020204" pitchFamily="34" charset="0"/>
              </a:rPr>
              <a:t>* No considera a países del Caribe. </a:t>
            </a:r>
            <a:endParaRPr lang="es-CL" sz="1100" dirty="0"/>
          </a:p>
        </p:txBody>
      </p:sp>
    </p:spTree>
    <p:extLst>
      <p:ext uri="{BB962C8B-B14F-4D97-AF65-F5344CB8AC3E}">
        <p14:creationId xmlns:p14="http://schemas.microsoft.com/office/powerpoint/2010/main" val="188518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37F73CF-0A24-49E6-9EF8-D7FECDF1E39D}" type="slidenum">
              <a:rPr lang="es-CL" smtClean="0"/>
              <a:pPr/>
              <a:t>13</a:t>
            </a:fld>
            <a:endParaRPr lang="es-CL"/>
          </a:p>
        </p:txBody>
      </p:sp>
      <p:pic>
        <p:nvPicPr>
          <p:cNvPr id="10"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3" name="5 CuadroTexto"/>
          <p:cNvSpPr txBox="1"/>
          <p:nvPr/>
        </p:nvSpPr>
        <p:spPr>
          <a:xfrm>
            <a:off x="467544" y="190381"/>
            <a:ext cx="3757119" cy="646331"/>
          </a:xfrm>
          <a:prstGeom prst="rect">
            <a:avLst/>
          </a:prstGeom>
          <a:noFill/>
        </p:spPr>
        <p:txBody>
          <a:bodyPr wrap="none" rtlCol="0">
            <a:spAutoFit/>
          </a:bodyPr>
          <a:lstStyle/>
          <a:p>
            <a:r>
              <a:rPr lang="es-CL" sz="3600" dirty="0" smtClean="0">
                <a:solidFill>
                  <a:schemeClr val="bg1"/>
                </a:solidFill>
              </a:rPr>
              <a:t>RESULTADOS CHILE</a:t>
            </a:r>
            <a:endParaRPr lang="es-CL" sz="3600" dirty="0">
              <a:solidFill>
                <a:schemeClr val="bg1"/>
              </a:solidFill>
            </a:endParaRPr>
          </a:p>
        </p:txBody>
      </p:sp>
      <p:graphicFrame>
        <p:nvGraphicFramePr>
          <p:cNvPr id="3" name="2 Gráfico"/>
          <p:cNvGraphicFramePr/>
          <p:nvPr>
            <p:extLst>
              <p:ext uri="{D42A27DB-BD31-4B8C-83A1-F6EECF244321}">
                <p14:modId xmlns:p14="http://schemas.microsoft.com/office/powerpoint/2010/main" val="3542909071"/>
              </p:ext>
            </p:extLst>
          </p:nvPr>
        </p:nvGraphicFramePr>
        <p:xfrm>
          <a:off x="251520" y="2060848"/>
          <a:ext cx="8712968" cy="435203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1"/>
          <p:cNvSpPr>
            <a:spLocks noChangeArrowheads="1"/>
          </p:cNvSpPr>
          <p:nvPr/>
        </p:nvSpPr>
        <p:spPr bwMode="auto">
          <a:xfrm>
            <a:off x="608523" y="1346865"/>
            <a:ext cx="6483757" cy="338554"/>
          </a:xfrm>
          <a:prstGeom prst="rect">
            <a:avLst/>
          </a:prstGeom>
          <a:noFill/>
          <a:ln w="9525">
            <a:noFill/>
            <a:miter lim="800000"/>
            <a:headEnd/>
            <a:tailEnd/>
          </a:ln>
        </p:spPr>
        <p:txBody>
          <a:bodyPr wrap="square" anchor="ctr">
            <a:spAutoFit/>
          </a:bodyPr>
          <a:lstStyle/>
          <a:p>
            <a:pPr algn="just" defTabSz="914400" fontAlgn="base">
              <a:spcBef>
                <a:spcPct val="0"/>
              </a:spcBef>
              <a:spcAft>
                <a:spcPct val="0"/>
              </a:spcAft>
            </a:pPr>
            <a:r>
              <a:rPr lang="es-MX" sz="1600" b="1" dirty="0" smtClean="0">
                <a:solidFill>
                  <a:srgbClr val="00B0F0"/>
                </a:solidFill>
                <a:latin typeface="Lato" panose="020F0502020204030203" pitchFamily="34" charset="0"/>
                <a:ea typeface="Open Sans" panose="020B0606030504020204" pitchFamily="34" charset="0"/>
                <a:cs typeface="Open Sans" panose="020B0606030504020204" pitchFamily="34" charset="0"/>
              </a:rPr>
              <a:t>CHILE EN EL CONTEXTO DE LA OECD</a:t>
            </a:r>
            <a:endParaRPr lang="es-ES" sz="1600" b="1" dirty="0">
              <a:solidFill>
                <a:srgbClr val="00B0F0"/>
              </a:solidFill>
              <a:latin typeface="Lato" panose="020F0502020204030203" pitchFamily="34" charset="0"/>
              <a:ea typeface="Open Sans" panose="020B0606030504020204" pitchFamily="34" charset="0"/>
              <a:cs typeface="Open Sans" panose="020B0606030504020204" pitchFamily="34" charset="0"/>
            </a:endParaRPr>
          </a:p>
        </p:txBody>
      </p:sp>
      <p:cxnSp>
        <p:nvCxnSpPr>
          <p:cNvPr id="7" name="6 Conector recto"/>
          <p:cNvCxnSpPr/>
          <p:nvPr/>
        </p:nvCxnSpPr>
        <p:spPr>
          <a:xfrm>
            <a:off x="4563246" y="2276872"/>
            <a:ext cx="4377" cy="720080"/>
          </a:xfrm>
          <a:prstGeom prst="line">
            <a:avLst/>
          </a:prstGeom>
          <a:ln w="190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848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7" name="5 CuadroTexto"/>
          <p:cNvSpPr txBox="1"/>
          <p:nvPr/>
        </p:nvSpPr>
        <p:spPr>
          <a:xfrm>
            <a:off x="467544" y="190381"/>
            <a:ext cx="3125343" cy="646331"/>
          </a:xfrm>
          <a:prstGeom prst="rect">
            <a:avLst/>
          </a:prstGeom>
          <a:noFill/>
        </p:spPr>
        <p:txBody>
          <a:bodyPr wrap="none" rtlCol="0">
            <a:spAutoFit/>
          </a:bodyPr>
          <a:lstStyle/>
          <a:p>
            <a:r>
              <a:rPr lang="es-CL" sz="3600" dirty="0" smtClean="0">
                <a:solidFill>
                  <a:schemeClr val="bg1"/>
                </a:solidFill>
              </a:rPr>
              <a:t>CONCLUSIONES</a:t>
            </a:r>
            <a:endParaRPr lang="es-CL" sz="3600" dirty="0">
              <a:solidFill>
                <a:schemeClr val="bg1"/>
              </a:solidFill>
            </a:endParaRPr>
          </a:p>
        </p:txBody>
      </p:sp>
      <p:sp>
        <p:nvSpPr>
          <p:cNvPr id="2" name="1 Rectángulo"/>
          <p:cNvSpPr/>
          <p:nvPr/>
        </p:nvSpPr>
        <p:spPr>
          <a:xfrm>
            <a:off x="472006" y="2143396"/>
            <a:ext cx="8208912" cy="3570208"/>
          </a:xfrm>
          <a:prstGeom prst="rect">
            <a:avLst/>
          </a:prstGeom>
        </p:spPr>
        <p:txBody>
          <a:bodyPr wrap="square">
            <a:spAutoFit/>
          </a:bodyPr>
          <a:lstStyle/>
          <a:p>
            <a:pPr algn="just"/>
            <a:r>
              <a:rPr lang="es-CL" sz="1600" dirty="0" smtClean="0">
                <a:solidFill>
                  <a:schemeClr val="tx1">
                    <a:lumMod val="75000"/>
                    <a:lumOff val="25000"/>
                  </a:schemeClr>
                </a:solidFill>
                <a:ea typeface="Open Sans" panose="020B0606030504020204" pitchFamily="34" charset="0"/>
                <a:cs typeface="Open Sans" panose="020B0606030504020204" pitchFamily="34" charset="0"/>
              </a:rPr>
              <a:t>A </a:t>
            </a:r>
            <a:r>
              <a:rPr lang="es-CL" sz="1600" dirty="0">
                <a:solidFill>
                  <a:schemeClr val="tx1">
                    <a:lumMod val="75000"/>
                    <a:lumOff val="25000"/>
                  </a:schemeClr>
                </a:solidFill>
                <a:ea typeface="Open Sans" panose="020B0606030504020204" pitchFamily="34" charset="0"/>
                <a:cs typeface="Open Sans" panose="020B0606030504020204" pitchFamily="34" charset="0"/>
              </a:rPr>
              <a:t>pesar de los intentos de combatir la corrupción en todo el mundo, la mayoría de los países se mueven muy lentamente en sus esfuerzos. En los últimos seis años muchos países han avanzado poco o nada.</a:t>
            </a:r>
          </a:p>
          <a:p>
            <a:pPr algn="just"/>
            <a:endParaRPr lang="es-CL" sz="1600" dirty="0">
              <a:solidFill>
                <a:schemeClr val="tx1">
                  <a:lumMod val="75000"/>
                  <a:lumOff val="25000"/>
                </a:schemeClr>
              </a:solidFill>
              <a:ea typeface="Open Sans" panose="020B0606030504020204" pitchFamily="34" charset="0"/>
              <a:cs typeface="Open Sans" panose="020B0606030504020204" pitchFamily="34" charset="0"/>
            </a:endParaRPr>
          </a:p>
          <a:p>
            <a:pPr algn="just"/>
            <a:r>
              <a:rPr lang="es-CL" sz="1600" b="1" dirty="0" smtClean="0">
                <a:solidFill>
                  <a:srgbClr val="00B0F0"/>
                </a:solidFill>
                <a:ea typeface="Open Sans" panose="020B0606030504020204" pitchFamily="34" charset="0"/>
                <a:cs typeface="Open Sans" panose="020B0606030504020204" pitchFamily="34" charset="0"/>
              </a:rPr>
              <a:t>Más </a:t>
            </a:r>
            <a:r>
              <a:rPr lang="es-CL" sz="1600" b="1" dirty="0">
                <a:solidFill>
                  <a:srgbClr val="00B0F0"/>
                </a:solidFill>
                <a:ea typeface="Open Sans" panose="020B0606030504020204" pitchFamily="34" charset="0"/>
                <a:cs typeface="Open Sans" panose="020B0606030504020204" pitchFamily="34" charset="0"/>
              </a:rPr>
              <a:t>de dos tercios de los países obtienen puntajes por debajo de 50 en el Índice </a:t>
            </a:r>
            <a:r>
              <a:rPr lang="es-CL" sz="1600" dirty="0">
                <a:solidFill>
                  <a:schemeClr val="tx1">
                    <a:lumMod val="75000"/>
                    <a:lumOff val="25000"/>
                  </a:schemeClr>
                </a:solidFill>
                <a:ea typeface="Open Sans" panose="020B0606030504020204" pitchFamily="34" charset="0"/>
                <a:cs typeface="Open Sans" panose="020B0606030504020204" pitchFamily="34" charset="0"/>
              </a:rPr>
              <a:t>de Percepción de la Corrupción (IPC) 2017, con un puntaje promedio de 43.</a:t>
            </a:r>
          </a:p>
          <a:p>
            <a:pPr algn="just"/>
            <a:endParaRPr lang="es-CL" dirty="0"/>
          </a:p>
          <a:p>
            <a:pPr algn="just"/>
            <a:r>
              <a:rPr lang="es-CL" sz="1600" dirty="0" smtClean="0">
                <a:solidFill>
                  <a:schemeClr val="tx1">
                    <a:lumMod val="75000"/>
                    <a:lumOff val="25000"/>
                  </a:schemeClr>
                </a:solidFill>
                <a:ea typeface="Open Sans" panose="020B0606030504020204" pitchFamily="34" charset="0"/>
                <a:cs typeface="Open Sans" panose="020B0606030504020204" pitchFamily="34" charset="0"/>
              </a:rPr>
              <a:t>Es alarmante que en los países con las protecciones más bajas para la prensa y las organizaciones </a:t>
            </a:r>
            <a:r>
              <a:rPr lang="es-CL" sz="1600" dirty="0">
                <a:solidFill>
                  <a:schemeClr val="tx1">
                    <a:lumMod val="75000"/>
                    <a:lumOff val="25000"/>
                  </a:schemeClr>
                </a:solidFill>
                <a:ea typeface="Open Sans" panose="020B0606030504020204" pitchFamily="34" charset="0"/>
                <a:cs typeface="Open Sans" panose="020B0606030504020204" pitchFamily="34" charset="0"/>
              </a:rPr>
              <a:t>no gubernamentales (ONG) también tienden a tener las peores tasas de corrupción.</a:t>
            </a:r>
          </a:p>
          <a:p>
            <a:pPr algn="just"/>
            <a:endParaRPr lang="es-CL" sz="1600" dirty="0">
              <a:solidFill>
                <a:schemeClr val="tx1">
                  <a:lumMod val="75000"/>
                  <a:lumOff val="25000"/>
                </a:schemeClr>
              </a:solidFill>
              <a:ea typeface="Open Sans" panose="020B0606030504020204" pitchFamily="34" charset="0"/>
              <a:cs typeface="Open Sans" panose="020B0606030504020204" pitchFamily="34" charset="0"/>
            </a:endParaRPr>
          </a:p>
          <a:p>
            <a:pPr algn="just"/>
            <a:r>
              <a:rPr lang="es-CL" sz="1600" dirty="0">
                <a:solidFill>
                  <a:schemeClr val="tx1">
                    <a:lumMod val="75000"/>
                    <a:lumOff val="25000"/>
                  </a:schemeClr>
                </a:solidFill>
                <a:ea typeface="Open Sans" panose="020B0606030504020204" pitchFamily="34" charset="0"/>
                <a:cs typeface="Open Sans" panose="020B0606030504020204" pitchFamily="34" charset="0"/>
              </a:rPr>
              <a:t>En 2017, </a:t>
            </a:r>
            <a:r>
              <a:rPr lang="es-CL" sz="1600" b="1" dirty="0">
                <a:solidFill>
                  <a:srgbClr val="00B0F0"/>
                </a:solidFill>
                <a:ea typeface="Open Sans" panose="020B0606030504020204" pitchFamily="34" charset="0"/>
                <a:cs typeface="Open Sans" panose="020B0606030504020204" pitchFamily="34" charset="0"/>
              </a:rPr>
              <a:t>81 países mejoraron sus puntajes en comparación con los 62 que declinaron</a:t>
            </a:r>
            <a:r>
              <a:rPr lang="es-CL" sz="1600" dirty="0">
                <a:solidFill>
                  <a:schemeClr val="tx1">
                    <a:lumMod val="75000"/>
                    <a:lumOff val="25000"/>
                  </a:schemeClr>
                </a:solidFill>
                <a:ea typeface="Open Sans" panose="020B0606030504020204" pitchFamily="34" charset="0"/>
                <a:cs typeface="Open Sans" panose="020B0606030504020204" pitchFamily="34" charset="0"/>
              </a:rPr>
              <a:t>. Nueva Zelanda y Dinamarca ocupan el primer lugar con puntajes de 89 y 88 respectivamente. Siria, Sudán del Sur y Somalia tienen el puntaje más bajo con puntajes de 14, 12 y 9 respectivamente.</a:t>
            </a:r>
          </a:p>
          <a:p>
            <a:pPr algn="just"/>
            <a:endParaRPr lang="es-CL"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5" name="4 Rectángulo"/>
          <p:cNvSpPr/>
          <p:nvPr/>
        </p:nvSpPr>
        <p:spPr>
          <a:xfrm>
            <a:off x="467544" y="1475492"/>
            <a:ext cx="3603422" cy="369332"/>
          </a:xfrm>
          <a:prstGeom prst="rect">
            <a:avLst/>
          </a:prstGeom>
        </p:spPr>
        <p:txBody>
          <a:bodyPr wrap="none">
            <a:spAutoFit/>
          </a:bodyPr>
          <a:lstStyle/>
          <a:p>
            <a:r>
              <a:rPr lang="es-CL" b="1" dirty="0" smtClean="0">
                <a:solidFill>
                  <a:srgbClr val="EB4A6F"/>
                </a:solidFill>
                <a:latin typeface="Open Sans" panose="020B0606030504020204" pitchFamily="34" charset="0"/>
                <a:ea typeface="Open Sans" panose="020B0606030504020204" pitchFamily="34" charset="0"/>
                <a:cs typeface="Open Sans" panose="020B0606030504020204" pitchFamily="34" charset="0"/>
              </a:rPr>
              <a:t>SIN AVANCES A NIVEL GLOBAL</a:t>
            </a:r>
            <a:endParaRPr lang="es-CL" dirty="0"/>
          </a:p>
        </p:txBody>
      </p:sp>
    </p:spTree>
    <p:extLst>
      <p:ext uri="{BB962C8B-B14F-4D97-AF65-F5344CB8AC3E}">
        <p14:creationId xmlns:p14="http://schemas.microsoft.com/office/powerpoint/2010/main" val="1817250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7" name="5 CuadroTexto"/>
          <p:cNvSpPr txBox="1"/>
          <p:nvPr/>
        </p:nvSpPr>
        <p:spPr>
          <a:xfrm>
            <a:off x="467544" y="190381"/>
            <a:ext cx="3125343" cy="646331"/>
          </a:xfrm>
          <a:prstGeom prst="rect">
            <a:avLst/>
          </a:prstGeom>
          <a:noFill/>
        </p:spPr>
        <p:txBody>
          <a:bodyPr wrap="none" rtlCol="0">
            <a:spAutoFit/>
          </a:bodyPr>
          <a:lstStyle/>
          <a:p>
            <a:r>
              <a:rPr lang="es-CL" sz="3600" dirty="0" smtClean="0">
                <a:solidFill>
                  <a:schemeClr val="bg1"/>
                </a:solidFill>
              </a:rPr>
              <a:t>CONCLUSIONES</a:t>
            </a:r>
            <a:endParaRPr lang="es-CL" sz="3600" dirty="0">
              <a:solidFill>
                <a:schemeClr val="bg1"/>
              </a:solidFill>
            </a:endParaRPr>
          </a:p>
        </p:txBody>
      </p:sp>
      <p:sp>
        <p:nvSpPr>
          <p:cNvPr id="2" name="1 Rectángulo"/>
          <p:cNvSpPr/>
          <p:nvPr/>
        </p:nvSpPr>
        <p:spPr>
          <a:xfrm>
            <a:off x="472006" y="2143396"/>
            <a:ext cx="8208912" cy="3293209"/>
          </a:xfrm>
          <a:prstGeom prst="rect">
            <a:avLst/>
          </a:prstGeom>
        </p:spPr>
        <p:txBody>
          <a:bodyPr wrap="square">
            <a:spAutoFit/>
          </a:bodyPr>
          <a:lstStyle/>
          <a:p>
            <a:pPr algn="just"/>
            <a:r>
              <a:rPr lang="es-CL" sz="1600" dirty="0" smtClean="0">
                <a:solidFill>
                  <a:schemeClr val="tx1">
                    <a:lumMod val="75000"/>
                    <a:lumOff val="25000"/>
                  </a:schemeClr>
                </a:solidFill>
                <a:ea typeface="Open Sans" panose="020B0606030504020204" pitchFamily="34" charset="0"/>
                <a:cs typeface="Open Sans" panose="020B0606030504020204" pitchFamily="34" charset="0"/>
              </a:rPr>
              <a:t>Los últimos años se ha observado un fuerte </a:t>
            </a:r>
            <a:r>
              <a:rPr lang="es-CL" sz="1600" b="1" dirty="0" smtClean="0">
                <a:solidFill>
                  <a:srgbClr val="00B0F0"/>
                </a:solidFill>
                <a:ea typeface="Open Sans" panose="020B0606030504020204" pitchFamily="34" charset="0"/>
                <a:cs typeface="Open Sans" panose="020B0606030504020204" pitchFamily="34" charset="0"/>
              </a:rPr>
              <a:t>avance en la creación de leyes e institucionalidad a favor de promover la transparencia, acceso a la información y </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mecanismos de </a:t>
            </a:r>
            <a:r>
              <a:rPr lang="es-CL" sz="1600" b="1" dirty="0" smtClean="0">
                <a:solidFill>
                  <a:srgbClr val="00B0F0"/>
                </a:solidFill>
                <a:ea typeface="Open Sans" panose="020B0606030504020204" pitchFamily="34" charset="0"/>
                <a:cs typeface="Open Sans" panose="020B0606030504020204" pitchFamily="34" charset="0"/>
              </a:rPr>
              <a:t>rendición de cuentas en el sector público</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 Como por ejemplo la Ley de probidad de Chile, </a:t>
            </a:r>
            <a:r>
              <a:rPr lang="es-CL" sz="1600" dirty="0">
                <a:solidFill>
                  <a:schemeClr val="tx1">
                    <a:lumMod val="75000"/>
                    <a:lumOff val="25000"/>
                  </a:schemeClr>
                </a:solidFill>
                <a:ea typeface="Open Sans" panose="020B0606030504020204" pitchFamily="34" charset="0"/>
                <a:cs typeface="Open Sans" panose="020B0606030504020204" pitchFamily="34" charset="0"/>
              </a:rPr>
              <a:t>la Ley de acceso a la información </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pública de Bahamas, la mejora en los mecanismos de </a:t>
            </a:r>
            <a:r>
              <a:rPr lang="es-CL" sz="1600" dirty="0">
                <a:solidFill>
                  <a:schemeClr val="tx1">
                    <a:lumMod val="75000"/>
                    <a:lumOff val="25000"/>
                  </a:schemeClr>
                </a:solidFill>
                <a:ea typeface="Open Sans" panose="020B0606030504020204" pitchFamily="34" charset="0"/>
                <a:cs typeface="Open Sans" panose="020B0606030504020204" pitchFamily="34" charset="0"/>
              </a:rPr>
              <a:t>contrataciones públicas en Guyana </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o la creación de una agencia </a:t>
            </a:r>
            <a:r>
              <a:rPr lang="es-CL" sz="1600" dirty="0">
                <a:solidFill>
                  <a:schemeClr val="tx1">
                    <a:lumMod val="75000"/>
                    <a:lumOff val="25000"/>
                  </a:schemeClr>
                </a:solidFill>
                <a:ea typeface="Open Sans" panose="020B0606030504020204" pitchFamily="34" charset="0"/>
                <a:cs typeface="Open Sans" panose="020B0606030504020204" pitchFamily="34" charset="0"/>
              </a:rPr>
              <a:t>anticorrupción única con poderes para realizar investigaciones en Jamaica.</a:t>
            </a:r>
            <a:endParaRPr lang="es-CL" sz="1600" dirty="0" smtClean="0">
              <a:solidFill>
                <a:schemeClr val="tx1">
                  <a:lumMod val="75000"/>
                  <a:lumOff val="25000"/>
                </a:schemeClr>
              </a:solidFill>
              <a:ea typeface="Open Sans" panose="020B0606030504020204" pitchFamily="34" charset="0"/>
              <a:cs typeface="Open Sans" panose="020B0606030504020204" pitchFamily="34" charset="0"/>
            </a:endParaRPr>
          </a:p>
          <a:p>
            <a:pPr algn="just"/>
            <a:endParaRPr lang="es-CL" sz="1600" dirty="0" smtClean="0">
              <a:solidFill>
                <a:schemeClr val="tx1">
                  <a:lumMod val="75000"/>
                  <a:lumOff val="25000"/>
                </a:schemeClr>
              </a:solidFill>
              <a:ea typeface="Open Sans" panose="020B0606030504020204" pitchFamily="34" charset="0"/>
              <a:cs typeface="Open Sans" panose="020B0606030504020204" pitchFamily="34" charset="0"/>
            </a:endParaRPr>
          </a:p>
          <a:p>
            <a:pPr algn="just"/>
            <a:r>
              <a:rPr lang="es-CL" sz="1600" dirty="0" smtClean="0">
                <a:solidFill>
                  <a:schemeClr val="tx1">
                    <a:lumMod val="75000"/>
                    <a:lumOff val="25000"/>
                  </a:schemeClr>
                </a:solidFill>
                <a:ea typeface="Open Sans" panose="020B0606030504020204" pitchFamily="34" charset="0"/>
                <a:cs typeface="Open Sans" panose="020B0606030504020204" pitchFamily="34" charset="0"/>
              </a:rPr>
              <a:t>Sin embargo, los esfuerzos por promover acciones en el </a:t>
            </a:r>
            <a:r>
              <a:rPr lang="es-CL" sz="1600" b="1" dirty="0" smtClean="0">
                <a:solidFill>
                  <a:srgbClr val="00B0F0"/>
                </a:solidFill>
                <a:ea typeface="Open Sans" panose="020B0606030504020204" pitchFamily="34" charset="0"/>
                <a:cs typeface="Open Sans" panose="020B0606030504020204" pitchFamily="34" charset="0"/>
              </a:rPr>
              <a:t>sector privado</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 la adopción de mecanismos preventivos en las empresas y mejoras a los sistemas de persecución y sanción de hechos de corrupción han quedados relegados en segundo plano. </a:t>
            </a:r>
          </a:p>
          <a:p>
            <a:pPr algn="just"/>
            <a:endParaRPr lang="es-CL" sz="1600" dirty="0" smtClean="0">
              <a:solidFill>
                <a:schemeClr val="tx1">
                  <a:lumMod val="75000"/>
                  <a:lumOff val="25000"/>
                </a:schemeClr>
              </a:solidFill>
              <a:ea typeface="Open Sans" panose="020B0606030504020204" pitchFamily="34" charset="0"/>
              <a:cs typeface="Open Sans" panose="020B0606030504020204" pitchFamily="34" charset="0"/>
            </a:endParaRPr>
          </a:p>
          <a:p>
            <a:pPr algn="just"/>
            <a:r>
              <a:rPr lang="es-CL" sz="1600" dirty="0" smtClean="0">
                <a:solidFill>
                  <a:schemeClr val="tx1">
                    <a:lumMod val="75000"/>
                    <a:lumOff val="25000"/>
                  </a:schemeClr>
                </a:solidFill>
                <a:ea typeface="Open Sans" panose="020B0606030504020204" pitchFamily="34" charset="0"/>
                <a:cs typeface="Open Sans" panose="020B0606030504020204" pitchFamily="34" charset="0"/>
              </a:rPr>
              <a:t>El </a:t>
            </a:r>
            <a:r>
              <a:rPr lang="es-CL" sz="1600" b="1" dirty="0">
                <a:solidFill>
                  <a:srgbClr val="00B0F0"/>
                </a:solidFill>
                <a:ea typeface="Open Sans" panose="020B0606030504020204" pitchFamily="34" charset="0"/>
                <a:cs typeface="Open Sans" panose="020B0606030504020204" pitchFamily="34" charset="0"/>
              </a:rPr>
              <a:t>caso </a:t>
            </a:r>
            <a:r>
              <a:rPr lang="es-CL" sz="1600" b="1" dirty="0" err="1" smtClean="0">
                <a:solidFill>
                  <a:srgbClr val="00B0F0"/>
                </a:solidFill>
                <a:ea typeface="Open Sans" panose="020B0606030504020204" pitchFamily="34" charset="0"/>
                <a:cs typeface="Open Sans" panose="020B0606030504020204" pitchFamily="34" charset="0"/>
              </a:rPr>
              <a:t>Odebrecht</a:t>
            </a:r>
            <a:r>
              <a:rPr lang="es-CL" sz="1600" b="1" dirty="0" smtClean="0">
                <a:solidFill>
                  <a:srgbClr val="00B0F0"/>
                </a:solidFill>
                <a:ea typeface="Open Sans" panose="020B0606030504020204" pitchFamily="34" charset="0"/>
                <a:cs typeface="Open Sans" panose="020B0606030504020204" pitchFamily="34" charset="0"/>
              </a:rPr>
              <a:t> </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dejo en evidencia la debilidad del sistema de sanciones de casos de corrupción en gran parte de los países de la región.</a:t>
            </a:r>
          </a:p>
        </p:txBody>
      </p:sp>
      <p:sp>
        <p:nvSpPr>
          <p:cNvPr id="5" name="4 Rectángulo"/>
          <p:cNvSpPr/>
          <p:nvPr/>
        </p:nvSpPr>
        <p:spPr>
          <a:xfrm>
            <a:off x="467544" y="1475492"/>
            <a:ext cx="3504421" cy="369332"/>
          </a:xfrm>
          <a:prstGeom prst="rect">
            <a:avLst/>
          </a:prstGeom>
        </p:spPr>
        <p:txBody>
          <a:bodyPr wrap="none">
            <a:spAutoFit/>
          </a:bodyPr>
          <a:lstStyle/>
          <a:p>
            <a:r>
              <a:rPr lang="es-CL" b="1" dirty="0" smtClean="0">
                <a:solidFill>
                  <a:srgbClr val="EB4A6F"/>
                </a:solidFill>
                <a:latin typeface="Open Sans" panose="020B0606030504020204" pitchFamily="34" charset="0"/>
                <a:ea typeface="Open Sans" panose="020B0606030504020204" pitchFamily="34" charset="0"/>
                <a:cs typeface="Open Sans" panose="020B0606030504020204" pitchFamily="34" charset="0"/>
              </a:rPr>
              <a:t>AMÉRICA LATINA EN LA MIRA</a:t>
            </a:r>
            <a:endParaRPr lang="es-CL" dirty="0"/>
          </a:p>
        </p:txBody>
      </p:sp>
    </p:spTree>
    <p:extLst>
      <p:ext uri="{BB962C8B-B14F-4D97-AF65-F5344CB8AC3E}">
        <p14:creationId xmlns:p14="http://schemas.microsoft.com/office/powerpoint/2010/main" val="36481121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7" name="5 CuadroTexto"/>
          <p:cNvSpPr txBox="1"/>
          <p:nvPr/>
        </p:nvSpPr>
        <p:spPr>
          <a:xfrm>
            <a:off x="467544" y="190381"/>
            <a:ext cx="3125343" cy="646331"/>
          </a:xfrm>
          <a:prstGeom prst="rect">
            <a:avLst/>
          </a:prstGeom>
          <a:noFill/>
        </p:spPr>
        <p:txBody>
          <a:bodyPr wrap="none" rtlCol="0">
            <a:spAutoFit/>
          </a:bodyPr>
          <a:lstStyle/>
          <a:p>
            <a:r>
              <a:rPr lang="es-CL" sz="3600" dirty="0" smtClean="0">
                <a:solidFill>
                  <a:schemeClr val="bg1"/>
                </a:solidFill>
              </a:rPr>
              <a:t>CONCLUSIONES</a:t>
            </a:r>
            <a:endParaRPr lang="es-CL" sz="3600" dirty="0">
              <a:solidFill>
                <a:schemeClr val="bg1"/>
              </a:solidFill>
            </a:endParaRPr>
          </a:p>
        </p:txBody>
      </p:sp>
      <p:sp>
        <p:nvSpPr>
          <p:cNvPr id="2" name="1 Rectángulo"/>
          <p:cNvSpPr/>
          <p:nvPr/>
        </p:nvSpPr>
        <p:spPr>
          <a:xfrm>
            <a:off x="472006" y="2143396"/>
            <a:ext cx="8208912" cy="2554545"/>
          </a:xfrm>
          <a:prstGeom prst="rect">
            <a:avLst/>
          </a:prstGeom>
        </p:spPr>
        <p:txBody>
          <a:bodyPr wrap="square">
            <a:spAutoFit/>
          </a:bodyPr>
          <a:lstStyle/>
          <a:p>
            <a:pPr algn="just"/>
            <a:r>
              <a:rPr lang="es-CL" sz="1600" dirty="0" smtClean="0">
                <a:solidFill>
                  <a:schemeClr val="tx1">
                    <a:lumMod val="75000"/>
                    <a:lumOff val="25000"/>
                  </a:schemeClr>
                </a:solidFill>
                <a:ea typeface="Open Sans" panose="020B0606030504020204" pitchFamily="34" charset="0"/>
                <a:cs typeface="Open Sans" panose="020B0606030504020204" pitchFamily="34" charset="0"/>
              </a:rPr>
              <a:t>Los 3 últimos años muestran un retroceso sostenido en la posición relativa  que ocupa el país en el </a:t>
            </a:r>
            <a:r>
              <a:rPr lang="es-CL" sz="1600" dirty="0" err="1" smtClean="0">
                <a:solidFill>
                  <a:schemeClr val="tx1">
                    <a:lumMod val="75000"/>
                    <a:lumOff val="25000"/>
                  </a:schemeClr>
                </a:solidFill>
                <a:ea typeface="Open Sans" panose="020B0606030504020204" pitchFamily="34" charset="0"/>
                <a:cs typeface="Open Sans" panose="020B0606030504020204" pitchFamily="34" charset="0"/>
              </a:rPr>
              <a:t>rankin</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 pasando del </a:t>
            </a:r>
            <a:r>
              <a:rPr lang="es-CL" sz="1600" dirty="0">
                <a:solidFill>
                  <a:schemeClr val="tx1">
                    <a:lumMod val="75000"/>
                    <a:lumOff val="25000"/>
                  </a:schemeClr>
                </a:solidFill>
                <a:ea typeface="Open Sans" panose="020B0606030504020204" pitchFamily="34" charset="0"/>
                <a:cs typeface="Open Sans" panose="020B0606030504020204" pitchFamily="34" charset="0"/>
              </a:rPr>
              <a:t>lugar 21 al 26. </a:t>
            </a:r>
            <a:r>
              <a:rPr lang="es-CL" sz="1600" b="1" dirty="0" smtClean="0">
                <a:solidFill>
                  <a:srgbClr val="00B0F0"/>
                </a:solidFill>
                <a:ea typeface="Open Sans" panose="020B0606030504020204" pitchFamily="34" charset="0"/>
                <a:cs typeface="Open Sans" panose="020B0606030504020204" pitchFamily="34" charset="0"/>
              </a:rPr>
              <a:t>Perdiendo 5 puestos en 3 años</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a:t>
            </a:r>
          </a:p>
          <a:p>
            <a:pPr algn="just"/>
            <a:endParaRPr lang="es-CL" sz="1600" dirty="0">
              <a:solidFill>
                <a:schemeClr val="tx1">
                  <a:lumMod val="75000"/>
                  <a:lumOff val="25000"/>
                </a:schemeClr>
              </a:solidFill>
              <a:ea typeface="Open Sans" panose="020B0606030504020204" pitchFamily="34" charset="0"/>
              <a:cs typeface="Open Sans" panose="020B0606030504020204" pitchFamily="34" charset="0"/>
            </a:endParaRPr>
          </a:p>
          <a:p>
            <a:pPr algn="just"/>
            <a:r>
              <a:rPr lang="es-CL" sz="1600" dirty="0" smtClean="0">
                <a:solidFill>
                  <a:schemeClr val="tx1">
                    <a:lumMod val="75000"/>
                    <a:lumOff val="25000"/>
                  </a:schemeClr>
                </a:solidFill>
                <a:ea typeface="Open Sans" panose="020B0606030504020204" pitchFamily="34" charset="0"/>
                <a:cs typeface="Open Sans" panose="020B0606030504020204" pitchFamily="34" charset="0"/>
              </a:rPr>
              <a:t>Las mejoras en las </a:t>
            </a:r>
            <a:r>
              <a:rPr lang="es-CL" sz="1600" b="1" dirty="0" smtClean="0">
                <a:solidFill>
                  <a:srgbClr val="00B0F0"/>
                </a:solidFill>
                <a:ea typeface="Open Sans" panose="020B0606030504020204" pitchFamily="34" charset="0"/>
                <a:cs typeface="Open Sans" panose="020B0606030504020204" pitchFamily="34" charset="0"/>
              </a:rPr>
              <a:t>leyes que previenen conflictos de intereses </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y hechos de corrupción </a:t>
            </a:r>
            <a:r>
              <a:rPr lang="es-CL" sz="1600" b="1" dirty="0" smtClean="0">
                <a:solidFill>
                  <a:srgbClr val="00B0F0"/>
                </a:solidFill>
                <a:ea typeface="Open Sans" panose="020B0606030504020204" pitchFamily="34" charset="0"/>
                <a:cs typeface="Open Sans" panose="020B0606030504020204" pitchFamily="34" charset="0"/>
              </a:rPr>
              <a:t>han contribuido que Chile mejore levente </a:t>
            </a:r>
            <a:r>
              <a:rPr lang="es-CL" sz="1600" dirty="0" smtClean="0">
                <a:solidFill>
                  <a:schemeClr val="tx1">
                    <a:lumMod val="75000"/>
                    <a:lumOff val="25000"/>
                  </a:schemeClr>
                </a:solidFill>
                <a:ea typeface="Open Sans" panose="020B0606030504020204" pitchFamily="34" charset="0"/>
                <a:cs typeface="Open Sans" panose="020B0606030504020204" pitchFamily="34" charset="0"/>
              </a:rPr>
              <a:t>en el puntaje que obtiene en la medición (1 punto).</a:t>
            </a:r>
          </a:p>
          <a:p>
            <a:pPr algn="just"/>
            <a:endParaRPr lang="es-CL" sz="1600" dirty="0" smtClean="0">
              <a:solidFill>
                <a:schemeClr val="tx1">
                  <a:lumMod val="75000"/>
                  <a:lumOff val="25000"/>
                </a:schemeClr>
              </a:solidFill>
              <a:ea typeface="Open Sans" panose="020B0606030504020204" pitchFamily="34" charset="0"/>
              <a:cs typeface="Open Sans" panose="020B0606030504020204" pitchFamily="34" charset="0"/>
            </a:endParaRPr>
          </a:p>
          <a:p>
            <a:pPr algn="just"/>
            <a:endParaRPr lang="es-CL" sz="1600" dirty="0">
              <a:solidFill>
                <a:schemeClr val="tx1">
                  <a:lumMod val="75000"/>
                  <a:lumOff val="25000"/>
                </a:schemeClr>
              </a:solidFill>
              <a:ea typeface="Open Sans" panose="020B0606030504020204" pitchFamily="34" charset="0"/>
              <a:cs typeface="Open Sans" panose="020B0606030504020204" pitchFamily="34" charset="0"/>
            </a:endParaRPr>
          </a:p>
          <a:p>
            <a:pPr algn="just"/>
            <a:r>
              <a:rPr lang="es-CL" sz="1600" dirty="0" smtClean="0">
                <a:solidFill>
                  <a:schemeClr val="tx1">
                    <a:lumMod val="75000"/>
                    <a:lumOff val="25000"/>
                  </a:schemeClr>
                </a:solidFill>
                <a:ea typeface="Open Sans" panose="020B0606030504020204" pitchFamily="34" charset="0"/>
                <a:cs typeface="Open Sans" panose="020B0606030504020204" pitchFamily="34" charset="0"/>
              </a:rPr>
              <a:t>El país requiere que se perfeccionen los sistemas de denuncia y protección a testigos y victimas de corrupción, fortalecer las instituciones encargadas de perseguir este tipo de delitos y aumentar la severidad de las sanciones de los delitos asociados a la corrupción.</a:t>
            </a:r>
          </a:p>
        </p:txBody>
      </p:sp>
      <p:sp>
        <p:nvSpPr>
          <p:cNvPr id="5" name="4 Rectángulo"/>
          <p:cNvSpPr/>
          <p:nvPr/>
        </p:nvSpPr>
        <p:spPr>
          <a:xfrm>
            <a:off x="467544" y="1475492"/>
            <a:ext cx="3398816" cy="369332"/>
          </a:xfrm>
          <a:prstGeom prst="rect">
            <a:avLst/>
          </a:prstGeom>
        </p:spPr>
        <p:txBody>
          <a:bodyPr wrap="none">
            <a:spAutoFit/>
          </a:bodyPr>
          <a:lstStyle/>
          <a:p>
            <a:r>
              <a:rPr lang="es-CL" b="1" dirty="0" smtClean="0">
                <a:solidFill>
                  <a:srgbClr val="EB4A6F"/>
                </a:solidFill>
                <a:latin typeface="Open Sans" panose="020B0606030504020204" pitchFamily="34" charset="0"/>
                <a:ea typeface="Open Sans" panose="020B0606030504020204" pitchFamily="34" charset="0"/>
                <a:cs typeface="Open Sans" panose="020B0606030504020204" pitchFamily="34" charset="0"/>
              </a:rPr>
              <a:t>CHILE NO LOGRA REPUNTAR</a:t>
            </a:r>
            <a:endParaRPr lang="es-CL" dirty="0"/>
          </a:p>
        </p:txBody>
      </p:sp>
    </p:spTree>
    <p:extLst>
      <p:ext uri="{BB962C8B-B14F-4D97-AF65-F5344CB8AC3E}">
        <p14:creationId xmlns:p14="http://schemas.microsoft.com/office/powerpoint/2010/main" val="20210758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p\Desktop\ChT\Embajada Británica\Manualtrazado(FINALWEB17marzo)-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495" b="16753"/>
          <a:stretch/>
        </p:blipFill>
        <p:spPr bwMode="auto">
          <a:xfrm>
            <a:off x="1233" y="2745502"/>
            <a:ext cx="9259391" cy="2778998"/>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836712"/>
            <a:ext cx="2791232" cy="1006027"/>
          </a:xfrm>
          <a:prstGeom prst="rect">
            <a:avLst/>
          </a:prstGeom>
        </p:spPr>
      </p:pic>
      <p:sp>
        <p:nvSpPr>
          <p:cNvPr id="6" name="5 CuadroTexto"/>
          <p:cNvSpPr txBox="1"/>
          <p:nvPr/>
        </p:nvSpPr>
        <p:spPr>
          <a:xfrm>
            <a:off x="3062098" y="2745501"/>
            <a:ext cx="2932982" cy="2031325"/>
          </a:xfrm>
          <a:prstGeom prst="rect">
            <a:avLst/>
          </a:prstGeom>
          <a:noFill/>
        </p:spPr>
        <p:txBody>
          <a:bodyPr wrap="none" rtlCol="0">
            <a:spAutoFit/>
          </a:bodyPr>
          <a:lstStyle/>
          <a:p>
            <a:endParaRPr lang="es-CL" sz="6600" dirty="0" smtClean="0">
              <a:solidFill>
                <a:schemeClr val="bg1"/>
              </a:solidFill>
            </a:endParaRPr>
          </a:p>
          <a:p>
            <a:r>
              <a:rPr lang="es-CL" sz="6000" dirty="0" smtClean="0">
                <a:solidFill>
                  <a:schemeClr val="bg1"/>
                </a:solidFill>
              </a:rPr>
              <a:t>GRACIAS</a:t>
            </a:r>
            <a:endParaRPr lang="es-CL" sz="6000" dirty="0">
              <a:solidFill>
                <a:schemeClr val="bg1"/>
              </a:solidFill>
            </a:endParaRPr>
          </a:p>
        </p:txBody>
      </p:sp>
      <p:pic>
        <p:nvPicPr>
          <p:cNvPr id="2050" name="Picture 2" descr="C:\Users\tp\Desktop\ChT\Imágenes\facebook-twitter-logos_beige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6066519" y="6093296"/>
            <a:ext cx="377689" cy="4834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tp\Desktop\ChT\Imágenes\facebook-twitter-logos_beige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9316" r="-83" b="-9316"/>
          <a:stretch/>
        </p:blipFill>
        <p:spPr bwMode="auto">
          <a:xfrm>
            <a:off x="4038641" y="6094735"/>
            <a:ext cx="378317" cy="483442"/>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666433" y="6180474"/>
            <a:ext cx="2136611" cy="276999"/>
          </a:xfrm>
          <a:prstGeom prst="rect">
            <a:avLst/>
          </a:prstGeom>
          <a:noFill/>
        </p:spPr>
        <p:txBody>
          <a:bodyPr wrap="none" rtlCol="0">
            <a:spAutoFit/>
          </a:bodyPr>
          <a:lstStyle/>
          <a:p>
            <a:r>
              <a:rPr lang="es-CL" sz="1200" dirty="0" smtClean="0">
                <a:solidFill>
                  <a:schemeClr val="tx1">
                    <a:lumMod val="65000"/>
                    <a:lumOff val="35000"/>
                  </a:schemeClr>
                </a:solidFill>
              </a:rPr>
              <a:t>WWW.CHILETRANSPARENTE.CL</a:t>
            </a:r>
            <a:endParaRPr lang="es-CL" sz="1200" dirty="0">
              <a:solidFill>
                <a:schemeClr val="tx1">
                  <a:lumMod val="65000"/>
                  <a:lumOff val="35000"/>
                </a:schemeClr>
              </a:solidFill>
            </a:endParaRPr>
          </a:p>
        </p:txBody>
      </p:sp>
      <p:sp>
        <p:nvSpPr>
          <p:cNvPr id="11" name="10 CuadroTexto"/>
          <p:cNvSpPr txBox="1"/>
          <p:nvPr/>
        </p:nvSpPr>
        <p:spPr>
          <a:xfrm>
            <a:off x="4345417" y="6176337"/>
            <a:ext cx="1378711" cy="276999"/>
          </a:xfrm>
          <a:prstGeom prst="rect">
            <a:avLst/>
          </a:prstGeom>
          <a:noFill/>
        </p:spPr>
        <p:txBody>
          <a:bodyPr wrap="none" rtlCol="0">
            <a:spAutoFit/>
          </a:bodyPr>
          <a:lstStyle/>
          <a:p>
            <a:r>
              <a:rPr lang="es-CL" sz="1200" dirty="0" smtClean="0">
                <a:solidFill>
                  <a:schemeClr val="tx1">
                    <a:lumMod val="65000"/>
                    <a:lumOff val="35000"/>
                  </a:schemeClr>
                </a:solidFill>
              </a:rPr>
              <a:t>@</a:t>
            </a:r>
            <a:r>
              <a:rPr lang="es-CL" sz="1200" dirty="0" err="1" smtClean="0">
                <a:solidFill>
                  <a:schemeClr val="tx1">
                    <a:lumMod val="65000"/>
                    <a:lumOff val="35000"/>
                  </a:schemeClr>
                </a:solidFill>
              </a:rPr>
              <a:t>Ch_Transparente</a:t>
            </a:r>
            <a:endParaRPr lang="es-CL" sz="1200" dirty="0">
              <a:solidFill>
                <a:schemeClr val="tx1">
                  <a:lumMod val="65000"/>
                  <a:lumOff val="35000"/>
                </a:schemeClr>
              </a:solidFill>
            </a:endParaRPr>
          </a:p>
        </p:txBody>
      </p:sp>
      <p:sp>
        <p:nvSpPr>
          <p:cNvPr id="12" name="11 CuadroTexto"/>
          <p:cNvSpPr txBox="1"/>
          <p:nvPr/>
        </p:nvSpPr>
        <p:spPr>
          <a:xfrm>
            <a:off x="6378853" y="6176336"/>
            <a:ext cx="1223220" cy="276999"/>
          </a:xfrm>
          <a:prstGeom prst="rect">
            <a:avLst/>
          </a:prstGeom>
          <a:noFill/>
        </p:spPr>
        <p:txBody>
          <a:bodyPr wrap="none" rtlCol="0">
            <a:spAutoFit/>
          </a:bodyPr>
          <a:lstStyle/>
          <a:p>
            <a:r>
              <a:rPr lang="es-CL" sz="1200" dirty="0" smtClean="0">
                <a:solidFill>
                  <a:schemeClr val="tx1">
                    <a:lumMod val="65000"/>
                    <a:lumOff val="35000"/>
                  </a:schemeClr>
                </a:solidFill>
              </a:rPr>
              <a:t>/</a:t>
            </a:r>
            <a:r>
              <a:rPr lang="es-CL" sz="1200" dirty="0" err="1" smtClean="0">
                <a:solidFill>
                  <a:schemeClr val="tx1">
                    <a:lumMod val="65000"/>
                    <a:lumOff val="35000"/>
                  </a:schemeClr>
                </a:solidFill>
              </a:rPr>
              <a:t>ChTransparente</a:t>
            </a:r>
            <a:endParaRPr lang="es-CL" sz="1200" dirty="0">
              <a:solidFill>
                <a:schemeClr val="tx1">
                  <a:lumMod val="65000"/>
                  <a:lumOff val="35000"/>
                </a:schemeClr>
              </a:solidFill>
            </a:endParaRPr>
          </a:p>
        </p:txBody>
      </p:sp>
    </p:spTree>
    <p:extLst>
      <p:ext uri="{BB962C8B-B14F-4D97-AF65-F5344CB8AC3E}">
        <p14:creationId xmlns:p14="http://schemas.microsoft.com/office/powerpoint/2010/main" val="3368499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7" name="5 CuadroTexto"/>
          <p:cNvSpPr txBox="1"/>
          <p:nvPr/>
        </p:nvSpPr>
        <p:spPr>
          <a:xfrm>
            <a:off x="467544" y="190381"/>
            <a:ext cx="8419228" cy="646331"/>
          </a:xfrm>
          <a:prstGeom prst="rect">
            <a:avLst/>
          </a:prstGeom>
          <a:noFill/>
        </p:spPr>
        <p:txBody>
          <a:bodyPr wrap="none" rtlCol="0">
            <a:spAutoFit/>
          </a:bodyPr>
          <a:lstStyle/>
          <a:p>
            <a:r>
              <a:rPr lang="es-CL" sz="3600" dirty="0" smtClean="0">
                <a:solidFill>
                  <a:schemeClr val="bg1"/>
                </a:solidFill>
              </a:rPr>
              <a:t>ÍNDICE DE PERCEPCIÓN DE LA CORRUPCIÓN</a:t>
            </a:r>
            <a:endParaRPr lang="es-CL" sz="3600" dirty="0">
              <a:solidFill>
                <a:schemeClr val="bg1"/>
              </a:solidFill>
            </a:endParaRPr>
          </a:p>
        </p:txBody>
      </p:sp>
      <p:sp>
        <p:nvSpPr>
          <p:cNvPr id="4" name="3 Rectángulo"/>
          <p:cNvSpPr/>
          <p:nvPr/>
        </p:nvSpPr>
        <p:spPr>
          <a:xfrm>
            <a:off x="683568" y="1916832"/>
            <a:ext cx="7704856" cy="3539430"/>
          </a:xfrm>
          <a:prstGeom prst="rect">
            <a:avLst/>
          </a:prstGeom>
        </p:spPr>
        <p:txBody>
          <a:bodyPr wrap="square">
            <a:spAutoFit/>
          </a:bodyPr>
          <a:lstStyle/>
          <a:p>
            <a:pPr algn="just"/>
            <a:r>
              <a:rPr lang="es-CL" sz="1600" dirty="0">
                <a:solidFill>
                  <a:schemeClr val="tx1">
                    <a:lumMod val="75000"/>
                    <a:lumOff val="25000"/>
                  </a:schemeClr>
                </a:solidFill>
                <a:ea typeface="Open Sans" panose="020B0606030504020204" pitchFamily="34" charset="0"/>
                <a:cs typeface="Open Sans" panose="020B0606030504020204" pitchFamily="34" charset="0"/>
              </a:rPr>
              <a:t>El Índice de Percepción de la Corrupción (IPC) es una evaluación que busca clasificar a los países de acuerdo al nivel de corrupción percibida e autoridades políticas y funcionarios públicos. Es un índice compuesto, una combinación de encuestas y evaluaciones de la corrupción, recopiladas por una variedad de instituciones de buena reputación </a:t>
            </a:r>
          </a:p>
          <a:p>
            <a:pPr algn="just"/>
            <a:endParaRPr lang="es-CL" sz="16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s-CL" sz="16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s-CL" sz="1600" b="1" dirty="0">
                <a:solidFill>
                  <a:srgbClr val="EB4A6F"/>
                </a:solidFill>
                <a:latin typeface="Open Sans" panose="020B0606030504020204" pitchFamily="34" charset="0"/>
                <a:ea typeface="Open Sans" panose="020B0606030504020204" pitchFamily="34" charset="0"/>
                <a:cs typeface="Open Sans" panose="020B0606030504020204" pitchFamily="34" charset="0"/>
              </a:rPr>
              <a:t>¿Por qué el IPC se basa en las percepciones</a:t>
            </a:r>
            <a:r>
              <a:rPr lang="es-CL" sz="1600" b="1" dirty="0" smtClean="0">
                <a:solidFill>
                  <a:srgbClr val="EB4A6F"/>
                </a:solidFill>
                <a:latin typeface="Open Sans" panose="020B0606030504020204" pitchFamily="34" charset="0"/>
                <a:ea typeface="Open Sans" panose="020B0606030504020204" pitchFamily="34" charset="0"/>
                <a:cs typeface="Open Sans" panose="020B0606030504020204" pitchFamily="34" charset="0"/>
              </a:rPr>
              <a:t>?</a:t>
            </a:r>
          </a:p>
          <a:p>
            <a:pPr algn="just"/>
            <a:endParaRPr lang="es-CL" sz="1600" b="1" dirty="0">
              <a:solidFill>
                <a:srgbClr val="EB4A6F"/>
              </a:solidFill>
              <a:latin typeface="Open Sans" panose="020B0606030504020204" pitchFamily="34" charset="0"/>
              <a:ea typeface="Open Sans" panose="020B0606030504020204" pitchFamily="34" charset="0"/>
              <a:cs typeface="Open Sans" panose="020B0606030504020204" pitchFamily="34" charset="0"/>
            </a:endParaRPr>
          </a:p>
          <a:p>
            <a:pPr algn="just"/>
            <a:r>
              <a:rPr lang="es-CL" sz="1600" dirty="0">
                <a:solidFill>
                  <a:schemeClr val="tx1">
                    <a:lumMod val="75000"/>
                    <a:lumOff val="25000"/>
                  </a:schemeClr>
                </a:solidFill>
                <a:ea typeface="Open Sans" panose="020B0606030504020204" pitchFamily="34" charset="0"/>
                <a:cs typeface="Open Sans" panose="020B0606030504020204" pitchFamily="34" charset="0"/>
              </a:rPr>
              <a:t>La corrupción generalmente comprende actividades ilegales, que se ocultan deliberadamente y solo salen a la luz a través de escándalos, investigaciones o enjuiciamientos. No existe una forma significativa de evaluar los niveles absolutos corrupción en países o territorios sobre la base de datos empíricos concretos.</a:t>
            </a:r>
          </a:p>
          <a:p>
            <a:pPr algn="ctr"/>
            <a:endParaRPr lang="es-CL" sz="16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s-CL"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05847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p:cNvSpPr txBox="1"/>
          <p:nvPr/>
        </p:nvSpPr>
        <p:spPr>
          <a:xfrm>
            <a:off x="467544" y="190381"/>
            <a:ext cx="5305584" cy="646331"/>
          </a:xfrm>
          <a:prstGeom prst="rect">
            <a:avLst/>
          </a:prstGeom>
          <a:noFill/>
        </p:spPr>
        <p:txBody>
          <a:bodyPr wrap="none" rtlCol="0">
            <a:spAutoFit/>
          </a:bodyPr>
          <a:lstStyle/>
          <a:p>
            <a:r>
              <a:rPr lang="es-CL" sz="3600" dirty="0" smtClean="0">
                <a:solidFill>
                  <a:schemeClr val="bg1"/>
                </a:solidFill>
              </a:rPr>
              <a:t>DEFINIENDO EL PROBLEMA</a:t>
            </a:r>
            <a:endParaRPr lang="es-CL" sz="3600" dirty="0">
              <a:solidFill>
                <a:schemeClr val="bg1"/>
              </a:solidFill>
            </a:endParaRPr>
          </a:p>
        </p:txBody>
      </p:sp>
      <p:pic>
        <p:nvPicPr>
          <p:cNvPr id="7"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8" name="5 CuadroTexto"/>
          <p:cNvSpPr txBox="1"/>
          <p:nvPr/>
        </p:nvSpPr>
        <p:spPr>
          <a:xfrm>
            <a:off x="467544" y="190381"/>
            <a:ext cx="3078920" cy="646331"/>
          </a:xfrm>
          <a:prstGeom prst="rect">
            <a:avLst/>
          </a:prstGeom>
          <a:noFill/>
        </p:spPr>
        <p:txBody>
          <a:bodyPr wrap="none" rtlCol="0">
            <a:spAutoFit/>
          </a:bodyPr>
          <a:lstStyle/>
          <a:p>
            <a:r>
              <a:rPr lang="es-CL" sz="3600" dirty="0" smtClean="0">
                <a:solidFill>
                  <a:schemeClr val="bg1"/>
                </a:solidFill>
              </a:rPr>
              <a:t>METODOLOGÍA</a:t>
            </a:r>
            <a:endParaRPr lang="es-CL" sz="3600"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567481936"/>
              </p:ext>
            </p:extLst>
          </p:nvPr>
        </p:nvGraphicFramePr>
        <p:xfrm>
          <a:off x="611560" y="2039848"/>
          <a:ext cx="7992888" cy="3261360"/>
        </p:xfrm>
        <a:graphic>
          <a:graphicData uri="http://schemas.openxmlformats.org/drawingml/2006/table">
            <a:tbl>
              <a:tblPr firstRow="1" bandRow="1">
                <a:tableStyleId>{5940675A-B579-460E-94D1-54222C63F5DA}</a:tableStyleId>
              </a:tblPr>
              <a:tblGrid>
                <a:gridCol w="1643398"/>
                <a:gridCol w="6349490"/>
              </a:tblGrid>
              <a:tr h="370840">
                <a:tc>
                  <a:txBody>
                    <a:bodyPr/>
                    <a:lstStyle/>
                    <a:p>
                      <a:pPr algn="r"/>
                      <a:r>
                        <a:rPr lang="es-CL" sz="1500" b="1" kern="1200" dirty="0" smtClean="0">
                          <a:solidFill>
                            <a:srgbClr val="EB4A6F"/>
                          </a:solidFill>
                          <a:latin typeface="+mn-lt"/>
                          <a:ea typeface="+mn-ea"/>
                          <a:cs typeface="+mn-cs"/>
                        </a:rPr>
                        <a:t>OBJETIVO</a:t>
                      </a:r>
                      <a:endParaRPr lang="es-CL" sz="1500" b="1" kern="1200" dirty="0">
                        <a:solidFill>
                          <a:srgbClr val="EB4A6F"/>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s-CL" sz="1400" kern="1200" dirty="0" smtClean="0">
                          <a:solidFill>
                            <a:schemeClr val="tx1">
                              <a:lumMod val="65000"/>
                              <a:lumOff val="35000"/>
                            </a:schemeClr>
                          </a:solidFill>
                          <a:latin typeface="+mn-lt"/>
                          <a:ea typeface="+mn-ea"/>
                          <a:cs typeface="+mn-cs"/>
                        </a:rPr>
                        <a:t>Calificar y clasificar a los países según el nivel de corrupción observada del sector público de  dicho país.</a:t>
                      </a:r>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r"/>
                      <a:r>
                        <a:rPr lang="es-CL" sz="1500" b="1" kern="1200" dirty="0" smtClean="0">
                          <a:solidFill>
                            <a:srgbClr val="EB4A6F"/>
                          </a:solidFill>
                          <a:latin typeface="+mn-lt"/>
                          <a:ea typeface="+mn-ea"/>
                          <a:cs typeface="+mn-cs"/>
                        </a:rPr>
                        <a:t>INSTRUMENTO</a:t>
                      </a:r>
                      <a:endParaRPr lang="es-CL" sz="1500" b="1" kern="1200" dirty="0">
                        <a:solidFill>
                          <a:srgbClr val="EB4A6F"/>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s-CL" sz="1400" kern="1200" dirty="0" smtClean="0">
                          <a:solidFill>
                            <a:schemeClr val="tx1">
                              <a:lumMod val="65000"/>
                              <a:lumOff val="35000"/>
                            </a:schemeClr>
                          </a:solidFill>
                          <a:latin typeface="+mn-lt"/>
                          <a:ea typeface="+mn-ea"/>
                          <a:cs typeface="+mn-cs"/>
                        </a:rPr>
                        <a:t>13 fuentes de información</a:t>
                      </a:r>
                      <a:r>
                        <a:rPr lang="es-CL" sz="1400" kern="1200" baseline="0" dirty="0" smtClean="0">
                          <a:solidFill>
                            <a:schemeClr val="tx1">
                              <a:lumMod val="65000"/>
                              <a:lumOff val="35000"/>
                            </a:schemeClr>
                          </a:solidFill>
                          <a:latin typeface="+mn-lt"/>
                          <a:ea typeface="+mn-ea"/>
                          <a:cs typeface="+mn-cs"/>
                        </a:rPr>
                        <a:t> provenientes de 12 instituciones</a:t>
                      </a:r>
                      <a:r>
                        <a:rPr lang="es-CL" sz="1400" kern="1200" dirty="0" smtClean="0">
                          <a:solidFill>
                            <a:schemeClr val="tx1">
                              <a:lumMod val="65000"/>
                              <a:lumOff val="35000"/>
                            </a:schemeClr>
                          </a:solidFill>
                          <a:latin typeface="+mn-lt"/>
                          <a:ea typeface="+mn-ea"/>
                          <a:cs typeface="+mn-cs"/>
                        </a:rPr>
                        <a:t>.</a:t>
                      </a:r>
                    </a:p>
                    <a:p>
                      <a:pPr algn="just"/>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r"/>
                      <a:r>
                        <a:rPr lang="es-CL" sz="1500" b="1" kern="1200" dirty="0" smtClean="0">
                          <a:solidFill>
                            <a:srgbClr val="EB4A6F"/>
                          </a:solidFill>
                          <a:latin typeface="+mn-lt"/>
                          <a:ea typeface="+mn-ea"/>
                          <a:cs typeface="+mn-cs"/>
                        </a:rPr>
                        <a:t>PAÍSES</a:t>
                      </a:r>
                      <a:endParaRPr lang="es-CL" sz="1500" b="1" kern="1200" dirty="0">
                        <a:solidFill>
                          <a:srgbClr val="EB4A6F"/>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CL" sz="1400" kern="1200" dirty="0" smtClean="0">
                          <a:solidFill>
                            <a:schemeClr val="tx1">
                              <a:lumMod val="65000"/>
                              <a:lumOff val="35000"/>
                            </a:schemeClr>
                          </a:solidFill>
                          <a:latin typeface="+mn-lt"/>
                          <a:ea typeface="+mn-ea"/>
                          <a:cs typeface="+mn-cs"/>
                        </a:rPr>
                        <a:t>180.</a:t>
                      </a:r>
                    </a:p>
                    <a:p>
                      <a:pPr marL="0" indent="0">
                        <a:buFont typeface="Arial" panose="020B0604020202020204" pitchFamily="34" charset="0"/>
                        <a:buNone/>
                      </a:pPr>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r"/>
                      <a:r>
                        <a:rPr lang="es-CL" sz="1500" b="1" kern="1200" dirty="0" smtClean="0">
                          <a:solidFill>
                            <a:srgbClr val="EB4A6F"/>
                          </a:solidFill>
                          <a:latin typeface="+mn-lt"/>
                          <a:ea typeface="+mn-ea"/>
                          <a:cs typeface="+mn-cs"/>
                        </a:rPr>
                        <a:t>ESCALA</a:t>
                      </a:r>
                      <a:r>
                        <a:rPr lang="es-CL" sz="1500" b="1" kern="1200" baseline="0" dirty="0" smtClean="0">
                          <a:solidFill>
                            <a:srgbClr val="EB4A6F"/>
                          </a:solidFill>
                          <a:latin typeface="+mn-lt"/>
                          <a:ea typeface="+mn-ea"/>
                          <a:cs typeface="+mn-cs"/>
                        </a:rPr>
                        <a:t> DE CLASIFICACIÓN</a:t>
                      </a:r>
                      <a:endParaRPr lang="es-CL" sz="1500" b="1" kern="1200" dirty="0">
                        <a:solidFill>
                          <a:srgbClr val="EB4A6F"/>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mj-lt"/>
                        <a:buNone/>
                      </a:pPr>
                      <a:r>
                        <a:rPr lang="es-CL" sz="1400" kern="1200" baseline="0" dirty="0" smtClean="0">
                          <a:solidFill>
                            <a:schemeClr val="tx1">
                              <a:lumMod val="65000"/>
                              <a:lumOff val="35000"/>
                            </a:schemeClr>
                          </a:solidFill>
                          <a:latin typeface="+mn-lt"/>
                          <a:ea typeface="+mn-ea"/>
                          <a:cs typeface="+mn-cs"/>
                        </a:rPr>
                        <a:t>0 a 100 puntos.</a:t>
                      </a:r>
                    </a:p>
                    <a:p>
                      <a:pPr marL="0" indent="0">
                        <a:buFont typeface="+mj-lt"/>
                        <a:buNone/>
                      </a:pPr>
                      <a:endParaRPr lang="es-CL" sz="1400" kern="1200" baseline="0" dirty="0" smtClean="0">
                        <a:solidFill>
                          <a:schemeClr val="tx1">
                            <a:lumMod val="65000"/>
                            <a:lumOff val="35000"/>
                          </a:schemeClr>
                        </a:solidFill>
                        <a:latin typeface="+mn-lt"/>
                        <a:ea typeface="+mn-ea"/>
                        <a:cs typeface="+mn-cs"/>
                      </a:endParaRPr>
                    </a:p>
                    <a:p>
                      <a:pPr marL="0" indent="0">
                        <a:buFont typeface="+mj-lt"/>
                        <a:buNone/>
                      </a:pPr>
                      <a:r>
                        <a:rPr lang="es-CL" sz="1400" kern="1200" baseline="0" dirty="0" smtClean="0">
                          <a:solidFill>
                            <a:schemeClr val="tx1">
                              <a:lumMod val="65000"/>
                              <a:lumOff val="35000"/>
                            </a:schemeClr>
                          </a:solidFill>
                          <a:latin typeface="+mn-lt"/>
                          <a:ea typeface="+mn-ea"/>
                          <a:cs typeface="+mn-cs"/>
                        </a:rPr>
                        <a:t>0= Nivel más alto de corrupción percibida.</a:t>
                      </a:r>
                    </a:p>
                    <a:p>
                      <a:pPr marL="0" indent="0">
                        <a:buFont typeface="+mj-lt"/>
                        <a:buNone/>
                      </a:pPr>
                      <a:r>
                        <a:rPr lang="es-CL" sz="1400" kern="1200" baseline="0" dirty="0" smtClean="0">
                          <a:solidFill>
                            <a:schemeClr val="tx1">
                              <a:lumMod val="65000"/>
                              <a:lumOff val="35000"/>
                            </a:schemeClr>
                          </a:solidFill>
                          <a:latin typeface="+mn-lt"/>
                          <a:ea typeface="+mn-ea"/>
                          <a:cs typeface="+mn-cs"/>
                        </a:rPr>
                        <a:t>100= Nivel más bajo de corrupción percibida.</a:t>
                      </a:r>
                    </a:p>
                    <a:p>
                      <a:pPr marL="0" indent="0">
                        <a:buFont typeface="Arial" panose="020B0604020202020204" pitchFamily="34" charset="0"/>
                        <a:buNone/>
                      </a:pPr>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r"/>
                      <a:r>
                        <a:rPr lang="es-CL" sz="1500" b="1" kern="1200" dirty="0" smtClean="0">
                          <a:solidFill>
                            <a:srgbClr val="EB4A6F"/>
                          </a:solidFill>
                          <a:latin typeface="+mn-lt"/>
                          <a:ea typeface="+mn-ea"/>
                          <a:cs typeface="+mn-cs"/>
                        </a:rPr>
                        <a:t>LEVANTAMIENTO DE DATOS</a:t>
                      </a:r>
                      <a:endParaRPr lang="es-CL" sz="1500" b="1" kern="1200" dirty="0">
                        <a:solidFill>
                          <a:srgbClr val="EB4A6F"/>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CL" sz="1400" kern="1200" dirty="0" smtClean="0">
                          <a:solidFill>
                            <a:schemeClr val="tx1">
                              <a:lumMod val="65000"/>
                              <a:lumOff val="35000"/>
                            </a:schemeClr>
                          </a:solidFill>
                          <a:latin typeface="+mn-lt"/>
                          <a:ea typeface="+mn-ea"/>
                          <a:cs typeface="+mn-cs"/>
                        </a:rPr>
                        <a:t>Últimos 24 meses</a:t>
                      </a:r>
                      <a:r>
                        <a:rPr lang="es-CL" sz="1400" kern="1200" baseline="0" dirty="0" smtClean="0">
                          <a:solidFill>
                            <a:schemeClr val="tx1">
                              <a:lumMod val="65000"/>
                              <a:lumOff val="35000"/>
                            </a:schemeClr>
                          </a:solidFill>
                          <a:latin typeface="+mn-lt"/>
                          <a:ea typeface="+mn-ea"/>
                          <a:cs typeface="+mn-cs"/>
                        </a:rPr>
                        <a:t>.</a:t>
                      </a:r>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83079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mapa_zoom.png"/>
          <p:cNvPicPr>
            <a:picLocks noChangeAspect="1"/>
          </p:cNvPicPr>
          <p:nvPr/>
        </p:nvPicPr>
        <p:blipFill>
          <a:blip r:embed="rId2"/>
          <a:stretch>
            <a:fillRect/>
          </a:stretch>
        </p:blipFill>
        <p:spPr>
          <a:xfrm>
            <a:off x="557925" y="685315"/>
            <a:ext cx="8046523" cy="3823805"/>
          </a:xfrm>
          <a:prstGeom prst="rect">
            <a:avLst/>
          </a:prstGeom>
        </p:spPr>
      </p:pic>
      <p:pic>
        <p:nvPicPr>
          <p:cNvPr id="4"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0" y="4764749"/>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7" name="5 CuadroTexto"/>
          <p:cNvSpPr txBox="1"/>
          <p:nvPr/>
        </p:nvSpPr>
        <p:spPr>
          <a:xfrm>
            <a:off x="387546" y="4961840"/>
            <a:ext cx="4970913" cy="646331"/>
          </a:xfrm>
          <a:prstGeom prst="rect">
            <a:avLst/>
          </a:prstGeom>
          <a:noFill/>
        </p:spPr>
        <p:txBody>
          <a:bodyPr wrap="none" rtlCol="0">
            <a:spAutoFit/>
          </a:bodyPr>
          <a:lstStyle/>
          <a:p>
            <a:r>
              <a:rPr lang="es-CL" sz="3600" dirty="0" smtClean="0">
                <a:solidFill>
                  <a:schemeClr val="bg1"/>
                </a:solidFill>
              </a:rPr>
              <a:t>RESULTADOS MUNDIALES</a:t>
            </a:r>
            <a:endParaRPr lang="es-CL" sz="3600" dirty="0">
              <a:solidFill>
                <a:schemeClr val="bg1"/>
              </a:solidFill>
            </a:endParaRPr>
          </a:p>
        </p:txBody>
      </p:sp>
    </p:spTree>
    <p:extLst>
      <p:ext uri="{BB962C8B-B14F-4D97-AF65-F5344CB8AC3E}">
        <p14:creationId xmlns:p14="http://schemas.microsoft.com/office/powerpoint/2010/main" val="3969043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7" name="5 CuadroTexto"/>
          <p:cNvSpPr txBox="1"/>
          <p:nvPr/>
        </p:nvSpPr>
        <p:spPr>
          <a:xfrm>
            <a:off x="467544" y="190381"/>
            <a:ext cx="4681987" cy="646331"/>
          </a:xfrm>
          <a:prstGeom prst="rect">
            <a:avLst/>
          </a:prstGeom>
          <a:noFill/>
        </p:spPr>
        <p:txBody>
          <a:bodyPr wrap="none" rtlCol="0">
            <a:spAutoFit/>
          </a:bodyPr>
          <a:lstStyle/>
          <a:p>
            <a:r>
              <a:rPr lang="es-CL" sz="3600" dirty="0" smtClean="0">
                <a:solidFill>
                  <a:schemeClr val="bg1"/>
                </a:solidFill>
              </a:rPr>
              <a:t>RESULTAOS MUNDIALES</a:t>
            </a:r>
            <a:endParaRPr lang="es-CL" sz="3600"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93174"/>
            <a:ext cx="7507684" cy="400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805264"/>
            <a:ext cx="3033714"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022306"/>
            <a:ext cx="1236577" cy="143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9831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7" name="5 CuadroTexto"/>
          <p:cNvSpPr txBox="1"/>
          <p:nvPr/>
        </p:nvSpPr>
        <p:spPr>
          <a:xfrm>
            <a:off x="467544" y="190381"/>
            <a:ext cx="4681987" cy="646331"/>
          </a:xfrm>
          <a:prstGeom prst="rect">
            <a:avLst/>
          </a:prstGeom>
          <a:noFill/>
        </p:spPr>
        <p:txBody>
          <a:bodyPr wrap="none" rtlCol="0">
            <a:spAutoFit/>
          </a:bodyPr>
          <a:lstStyle/>
          <a:p>
            <a:r>
              <a:rPr lang="es-CL" sz="3600" dirty="0" smtClean="0">
                <a:solidFill>
                  <a:schemeClr val="bg1"/>
                </a:solidFill>
              </a:rPr>
              <a:t>RESULTAOS MUNDIALES</a:t>
            </a:r>
            <a:endParaRPr lang="es-CL" sz="3600" dirty="0">
              <a:solidFill>
                <a:schemeClr val="bg1"/>
              </a:solidFill>
            </a:endParaRPr>
          </a:p>
        </p:txBody>
      </p:sp>
      <p:grpSp>
        <p:nvGrpSpPr>
          <p:cNvPr id="3" name="2 Grupo"/>
          <p:cNvGrpSpPr/>
          <p:nvPr/>
        </p:nvGrpSpPr>
        <p:grpSpPr>
          <a:xfrm>
            <a:off x="953496" y="1988840"/>
            <a:ext cx="1951152" cy="4624481"/>
            <a:chOff x="605800" y="1988840"/>
            <a:chExt cx="1951152" cy="4624481"/>
          </a:xfrm>
        </p:grpSpPr>
        <p:grpSp>
          <p:nvGrpSpPr>
            <p:cNvPr id="5" name="4 Grupo"/>
            <p:cNvGrpSpPr/>
            <p:nvPr/>
          </p:nvGrpSpPr>
          <p:grpSpPr>
            <a:xfrm>
              <a:off x="611560" y="1988840"/>
              <a:ext cx="1945392" cy="4248472"/>
              <a:chOff x="251520" y="1988840"/>
              <a:chExt cx="1945392" cy="4248472"/>
            </a:xfrm>
          </p:grpSpPr>
          <p:grpSp>
            <p:nvGrpSpPr>
              <p:cNvPr id="6" name="5 Grupo"/>
              <p:cNvGrpSpPr/>
              <p:nvPr/>
            </p:nvGrpSpPr>
            <p:grpSpPr>
              <a:xfrm>
                <a:off x="251520" y="1988840"/>
                <a:ext cx="1945392" cy="4248472"/>
                <a:chOff x="251520" y="1988840"/>
                <a:chExt cx="1945392" cy="4248472"/>
              </a:xfrm>
            </p:grpSpPr>
            <p:grpSp>
              <p:nvGrpSpPr>
                <p:cNvPr id="8" name="7 Grupo"/>
                <p:cNvGrpSpPr/>
                <p:nvPr/>
              </p:nvGrpSpPr>
              <p:grpSpPr>
                <a:xfrm>
                  <a:off x="251520" y="1988840"/>
                  <a:ext cx="1945392" cy="1707286"/>
                  <a:chOff x="251520" y="1988840"/>
                  <a:chExt cx="1945392" cy="1707286"/>
                </a:xfrm>
              </p:grpSpPr>
              <p:sp>
                <p:nvSpPr>
                  <p:cNvPr id="27" name="26 CuadroTexto"/>
                  <p:cNvSpPr txBox="1"/>
                  <p:nvPr/>
                </p:nvSpPr>
                <p:spPr>
                  <a:xfrm>
                    <a:off x="251520" y="1988840"/>
                    <a:ext cx="576064" cy="400110"/>
                  </a:xfrm>
                  <a:prstGeom prst="rect">
                    <a:avLst/>
                  </a:prstGeom>
                  <a:noFill/>
                </p:spPr>
                <p:txBody>
                  <a:bodyPr wrap="square" rtlCol="0">
                    <a:spAutoFit/>
                  </a:bodyPr>
                  <a:lstStyle/>
                  <a:p>
                    <a:pPr algn="ctr"/>
                    <a:r>
                      <a:rPr lang="es-CL" sz="2000" b="1" dirty="0" smtClean="0">
                        <a:solidFill>
                          <a:srgbClr val="00B0F0"/>
                        </a:solidFill>
                        <a:latin typeface="+mn-lt"/>
                      </a:rPr>
                      <a:t>1</a:t>
                    </a:r>
                    <a:endParaRPr lang="es-CL" sz="2000" b="1" dirty="0">
                      <a:solidFill>
                        <a:srgbClr val="00B0F0"/>
                      </a:solidFill>
                      <a:latin typeface="+mn-lt"/>
                    </a:endParaRPr>
                  </a:p>
                </p:txBody>
              </p:sp>
              <p:sp>
                <p:nvSpPr>
                  <p:cNvPr id="28" name="27 CuadroTexto"/>
                  <p:cNvSpPr txBox="1"/>
                  <p:nvPr/>
                </p:nvSpPr>
                <p:spPr>
                  <a:xfrm>
                    <a:off x="324704" y="3388349"/>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DINAMARCA</a:t>
                    </a:r>
                    <a:endParaRPr lang="es-CL" sz="1400" b="1" dirty="0">
                      <a:solidFill>
                        <a:schemeClr val="tx1">
                          <a:lumMod val="75000"/>
                          <a:lumOff val="25000"/>
                        </a:schemeClr>
                      </a:solidFill>
                      <a:latin typeface="+mn-lt"/>
                    </a:endParaRPr>
                  </a:p>
                </p:txBody>
              </p:sp>
            </p:grpSp>
            <p:grpSp>
              <p:nvGrpSpPr>
                <p:cNvPr id="9" name="8 Grupo"/>
                <p:cNvGrpSpPr/>
                <p:nvPr/>
              </p:nvGrpSpPr>
              <p:grpSpPr>
                <a:xfrm>
                  <a:off x="251520" y="2956882"/>
                  <a:ext cx="1872208" cy="1735247"/>
                  <a:chOff x="251520" y="2956882"/>
                  <a:chExt cx="1872208" cy="1735247"/>
                </a:xfrm>
              </p:grpSpPr>
              <p:pic>
                <p:nvPicPr>
                  <p:cNvPr id="24" name="23 Imagen" descr="finlandia.png"/>
                  <p:cNvPicPr>
                    <a:picLocks noChangeAspect="1"/>
                  </p:cNvPicPr>
                  <p:nvPr/>
                </p:nvPicPr>
                <p:blipFill>
                  <a:blip r:embed="rId4"/>
                  <a:stretch>
                    <a:fillRect/>
                  </a:stretch>
                </p:blipFill>
                <p:spPr>
                  <a:xfrm>
                    <a:off x="755577" y="3856173"/>
                    <a:ext cx="864095" cy="528178"/>
                  </a:xfrm>
                  <a:prstGeom prst="rect">
                    <a:avLst/>
                  </a:prstGeom>
                </p:spPr>
              </p:pic>
              <p:sp>
                <p:nvSpPr>
                  <p:cNvPr id="25" name="24 CuadroTexto"/>
                  <p:cNvSpPr txBox="1"/>
                  <p:nvPr/>
                </p:nvSpPr>
                <p:spPr>
                  <a:xfrm>
                    <a:off x="251520" y="2956882"/>
                    <a:ext cx="576064" cy="400110"/>
                  </a:xfrm>
                  <a:prstGeom prst="rect">
                    <a:avLst/>
                  </a:prstGeom>
                  <a:noFill/>
                </p:spPr>
                <p:txBody>
                  <a:bodyPr wrap="square" rtlCol="0">
                    <a:spAutoFit/>
                  </a:bodyPr>
                  <a:lstStyle/>
                  <a:p>
                    <a:pPr algn="ctr"/>
                    <a:r>
                      <a:rPr lang="es-CL" sz="2000" b="1" dirty="0" smtClean="0">
                        <a:solidFill>
                          <a:srgbClr val="00B0F0"/>
                        </a:solidFill>
                        <a:latin typeface="+mn-lt"/>
                      </a:rPr>
                      <a:t>2</a:t>
                    </a:r>
                    <a:endParaRPr lang="es-CL" sz="2000" b="1" dirty="0">
                      <a:solidFill>
                        <a:srgbClr val="00B0F0"/>
                      </a:solidFill>
                      <a:latin typeface="+mn-lt"/>
                    </a:endParaRPr>
                  </a:p>
                </p:txBody>
              </p:sp>
              <p:sp>
                <p:nvSpPr>
                  <p:cNvPr id="26" name="25 CuadroTexto"/>
                  <p:cNvSpPr txBox="1"/>
                  <p:nvPr/>
                </p:nvSpPr>
                <p:spPr>
                  <a:xfrm>
                    <a:off x="251520" y="4384352"/>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FINLANDIA</a:t>
                    </a:r>
                    <a:endParaRPr lang="es-CL" sz="1400" b="1" dirty="0">
                      <a:solidFill>
                        <a:schemeClr val="tx1">
                          <a:lumMod val="75000"/>
                          <a:lumOff val="25000"/>
                        </a:schemeClr>
                      </a:solidFill>
                      <a:latin typeface="+mn-lt"/>
                    </a:endParaRPr>
                  </a:p>
                </p:txBody>
              </p:sp>
            </p:grpSp>
            <p:sp>
              <p:nvSpPr>
                <p:cNvPr id="21" name="20 CuadroTexto"/>
                <p:cNvSpPr txBox="1"/>
                <p:nvPr/>
              </p:nvSpPr>
              <p:spPr>
                <a:xfrm>
                  <a:off x="251520" y="3931978"/>
                  <a:ext cx="576064" cy="400110"/>
                </a:xfrm>
                <a:prstGeom prst="rect">
                  <a:avLst/>
                </a:prstGeom>
                <a:noFill/>
              </p:spPr>
              <p:txBody>
                <a:bodyPr wrap="square" rtlCol="0">
                  <a:spAutoFit/>
                </a:bodyPr>
                <a:lstStyle/>
                <a:p>
                  <a:pPr algn="ctr"/>
                  <a:r>
                    <a:rPr lang="es-CL" sz="2000" b="1" dirty="0" smtClean="0">
                      <a:solidFill>
                        <a:srgbClr val="00B0F0"/>
                      </a:solidFill>
                      <a:latin typeface="+mn-lt"/>
                    </a:rPr>
                    <a:t>3</a:t>
                  </a:r>
                  <a:endParaRPr lang="es-CL" sz="2000" b="1" dirty="0">
                    <a:solidFill>
                      <a:srgbClr val="00B0F0"/>
                    </a:solidFill>
                    <a:latin typeface="+mn-lt"/>
                  </a:endParaRPr>
                </a:p>
              </p:txBody>
            </p:sp>
            <p:grpSp>
              <p:nvGrpSpPr>
                <p:cNvPr id="11" name="10 Grupo"/>
                <p:cNvGrpSpPr/>
                <p:nvPr/>
              </p:nvGrpSpPr>
              <p:grpSpPr>
                <a:xfrm>
                  <a:off x="251520" y="1988840"/>
                  <a:ext cx="1873384" cy="3312368"/>
                  <a:chOff x="251520" y="2132856"/>
                  <a:chExt cx="1873384" cy="3312368"/>
                </a:xfrm>
              </p:grpSpPr>
              <p:sp>
                <p:nvSpPr>
                  <p:cNvPr id="18" name="17 CuadroTexto"/>
                  <p:cNvSpPr txBox="1"/>
                  <p:nvPr/>
                </p:nvSpPr>
                <p:spPr>
                  <a:xfrm>
                    <a:off x="252696" y="2545159"/>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NUEVA ZELANDIA</a:t>
                    </a:r>
                    <a:endParaRPr lang="es-CL" sz="1400" b="1" dirty="0">
                      <a:solidFill>
                        <a:schemeClr val="tx1">
                          <a:lumMod val="75000"/>
                          <a:lumOff val="25000"/>
                        </a:schemeClr>
                      </a:solidFill>
                      <a:latin typeface="+mn-lt"/>
                    </a:endParaRPr>
                  </a:p>
                </p:txBody>
              </p:sp>
              <p:sp>
                <p:nvSpPr>
                  <p:cNvPr id="19" name="18 CuadroTexto"/>
                  <p:cNvSpPr txBox="1"/>
                  <p:nvPr/>
                </p:nvSpPr>
                <p:spPr>
                  <a:xfrm>
                    <a:off x="251520" y="5045114"/>
                    <a:ext cx="576064" cy="400110"/>
                  </a:xfrm>
                  <a:prstGeom prst="rect">
                    <a:avLst/>
                  </a:prstGeom>
                  <a:noFill/>
                </p:spPr>
                <p:txBody>
                  <a:bodyPr wrap="square" rtlCol="0">
                    <a:spAutoFit/>
                  </a:bodyPr>
                  <a:lstStyle/>
                  <a:p>
                    <a:pPr algn="ctr"/>
                    <a:r>
                      <a:rPr lang="es-CL" sz="2000" b="1" dirty="0" smtClean="0">
                        <a:solidFill>
                          <a:srgbClr val="00B0F0"/>
                        </a:solidFill>
                        <a:latin typeface="+mn-lt"/>
                      </a:rPr>
                      <a:t>3</a:t>
                    </a:r>
                    <a:endParaRPr lang="es-CL" sz="2000" b="1" dirty="0">
                      <a:solidFill>
                        <a:srgbClr val="00B0F0"/>
                      </a:solidFill>
                      <a:latin typeface="+mn-lt"/>
                    </a:endParaRPr>
                  </a:p>
                </p:txBody>
              </p:sp>
              <p:pic>
                <p:nvPicPr>
                  <p:cNvPr id="20" name="19 Imagen" descr="N zelanda.jpg"/>
                  <p:cNvPicPr>
                    <a:picLocks noChangeAspect="1"/>
                  </p:cNvPicPr>
                  <p:nvPr/>
                </p:nvPicPr>
                <p:blipFill>
                  <a:blip r:embed="rId5"/>
                  <a:stretch>
                    <a:fillRect/>
                  </a:stretch>
                </p:blipFill>
                <p:spPr>
                  <a:xfrm>
                    <a:off x="756752" y="2132856"/>
                    <a:ext cx="864096" cy="432048"/>
                  </a:xfrm>
                  <a:prstGeom prst="rect">
                    <a:avLst/>
                  </a:prstGeom>
                </p:spPr>
              </p:pic>
            </p:grpSp>
            <p:sp>
              <p:nvSpPr>
                <p:cNvPr id="13" name="12 CuadroTexto"/>
                <p:cNvSpPr txBox="1"/>
                <p:nvPr/>
              </p:nvSpPr>
              <p:spPr>
                <a:xfrm>
                  <a:off x="251520" y="5837202"/>
                  <a:ext cx="576064" cy="400110"/>
                </a:xfrm>
                <a:prstGeom prst="rect">
                  <a:avLst/>
                </a:prstGeom>
                <a:noFill/>
              </p:spPr>
              <p:txBody>
                <a:bodyPr wrap="square" rtlCol="0">
                  <a:spAutoFit/>
                </a:bodyPr>
                <a:lstStyle/>
                <a:p>
                  <a:pPr algn="ctr"/>
                  <a:r>
                    <a:rPr lang="es-CL" sz="2000" b="1" dirty="0" smtClean="0">
                      <a:solidFill>
                        <a:srgbClr val="00B0F0"/>
                      </a:solidFill>
                      <a:latin typeface="+mn-lt"/>
                    </a:rPr>
                    <a:t>3</a:t>
                  </a:r>
                  <a:endParaRPr lang="es-CL" sz="2000" b="1" dirty="0">
                    <a:solidFill>
                      <a:srgbClr val="00B0F0"/>
                    </a:solidFill>
                    <a:latin typeface="+mn-lt"/>
                  </a:endParaRPr>
                </a:p>
              </p:txBody>
            </p:sp>
          </p:grpSp>
          <p:pic>
            <p:nvPicPr>
              <p:cNvPr id="7" name="6 Imagen" descr="bandera-dinamarca-6.jpg"/>
              <p:cNvPicPr>
                <a:picLocks noChangeAspect="1"/>
              </p:cNvPicPr>
              <p:nvPr/>
            </p:nvPicPr>
            <p:blipFill>
              <a:blip r:embed="rId6"/>
              <a:stretch>
                <a:fillRect/>
              </a:stretch>
            </p:blipFill>
            <p:spPr>
              <a:xfrm>
                <a:off x="756752" y="2852936"/>
                <a:ext cx="864096" cy="555158"/>
              </a:xfrm>
              <a:prstGeom prst="rect">
                <a:avLst/>
              </a:prstGeom>
            </p:spPr>
          </p:pic>
        </p:grpSp>
        <p:pic>
          <p:nvPicPr>
            <p:cNvPr id="56" name="55 Imagen" descr="no.png"/>
            <p:cNvPicPr>
              <a:picLocks noChangeAspect="1"/>
            </p:cNvPicPr>
            <p:nvPr/>
          </p:nvPicPr>
          <p:blipFill>
            <a:blip r:embed="rId7"/>
            <a:stretch>
              <a:fillRect/>
            </a:stretch>
          </p:blipFill>
          <p:spPr>
            <a:xfrm>
              <a:off x="1115616" y="4797152"/>
              <a:ext cx="863588" cy="628064"/>
            </a:xfrm>
            <a:prstGeom prst="rect">
              <a:avLst/>
            </a:prstGeom>
          </p:spPr>
        </p:pic>
        <p:sp>
          <p:nvSpPr>
            <p:cNvPr id="57" name="56 CuadroTexto"/>
            <p:cNvSpPr txBox="1"/>
            <p:nvPr/>
          </p:nvSpPr>
          <p:spPr>
            <a:xfrm>
              <a:off x="611560" y="5425479"/>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NORUEGA</a:t>
              </a:r>
              <a:endParaRPr lang="es-CL" sz="1400" b="1" dirty="0">
                <a:solidFill>
                  <a:schemeClr val="tx1">
                    <a:lumMod val="75000"/>
                    <a:lumOff val="25000"/>
                  </a:schemeClr>
                </a:solidFill>
                <a:latin typeface="+mn-lt"/>
              </a:endParaRPr>
            </a:p>
          </p:txBody>
        </p:sp>
        <p:sp>
          <p:nvSpPr>
            <p:cNvPr id="64" name="63 CuadroTexto"/>
            <p:cNvSpPr txBox="1"/>
            <p:nvPr/>
          </p:nvSpPr>
          <p:spPr>
            <a:xfrm>
              <a:off x="605800" y="6305544"/>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SUIZA</a:t>
              </a:r>
              <a:endParaRPr lang="es-CL" sz="1400" b="1" dirty="0">
                <a:solidFill>
                  <a:schemeClr val="tx1">
                    <a:lumMod val="75000"/>
                    <a:lumOff val="25000"/>
                  </a:schemeClr>
                </a:solidFill>
                <a:latin typeface="+mn-lt"/>
              </a:endParaRPr>
            </a:p>
          </p:txBody>
        </p:sp>
        <p:pic>
          <p:nvPicPr>
            <p:cNvPr id="65" name="64 Imagen" descr="SUIZA.jpg"/>
            <p:cNvPicPr>
              <a:picLocks noChangeAspect="1"/>
            </p:cNvPicPr>
            <p:nvPr/>
          </p:nvPicPr>
          <p:blipFill>
            <a:blip r:embed="rId8"/>
            <a:stretch>
              <a:fillRect/>
            </a:stretch>
          </p:blipFill>
          <p:spPr>
            <a:xfrm>
              <a:off x="1109856" y="5749225"/>
              <a:ext cx="864846" cy="576064"/>
            </a:xfrm>
            <a:prstGeom prst="rect">
              <a:avLst/>
            </a:prstGeom>
          </p:spPr>
        </p:pic>
      </p:grpSp>
      <p:grpSp>
        <p:nvGrpSpPr>
          <p:cNvPr id="68" name="67 Grupo"/>
          <p:cNvGrpSpPr/>
          <p:nvPr/>
        </p:nvGrpSpPr>
        <p:grpSpPr>
          <a:xfrm>
            <a:off x="4499992" y="1905393"/>
            <a:ext cx="1972751" cy="4835975"/>
            <a:chOff x="4499992" y="1905393"/>
            <a:chExt cx="1972751" cy="4835975"/>
          </a:xfrm>
        </p:grpSpPr>
        <p:grpSp>
          <p:nvGrpSpPr>
            <p:cNvPr id="4" name="3 Grupo"/>
            <p:cNvGrpSpPr/>
            <p:nvPr/>
          </p:nvGrpSpPr>
          <p:grpSpPr>
            <a:xfrm>
              <a:off x="4499992" y="2041103"/>
              <a:ext cx="1944215" cy="4248472"/>
              <a:chOff x="4499992" y="2041103"/>
              <a:chExt cx="1944215" cy="4248472"/>
            </a:xfrm>
          </p:grpSpPr>
          <p:grpSp>
            <p:nvGrpSpPr>
              <p:cNvPr id="30" name="29 Grupo"/>
              <p:cNvGrpSpPr/>
              <p:nvPr/>
            </p:nvGrpSpPr>
            <p:grpSpPr>
              <a:xfrm>
                <a:off x="4499992" y="2041103"/>
                <a:ext cx="576064" cy="1368152"/>
                <a:chOff x="4716016" y="2041103"/>
                <a:chExt cx="576064" cy="1368152"/>
              </a:xfrm>
            </p:grpSpPr>
            <p:sp>
              <p:nvSpPr>
                <p:cNvPr id="52" name="51 CuadroTexto"/>
                <p:cNvSpPr txBox="1"/>
                <p:nvPr/>
              </p:nvSpPr>
              <p:spPr>
                <a:xfrm>
                  <a:off x="4716016" y="2041103"/>
                  <a:ext cx="576064" cy="400110"/>
                </a:xfrm>
                <a:prstGeom prst="rect">
                  <a:avLst/>
                </a:prstGeom>
                <a:noFill/>
              </p:spPr>
              <p:txBody>
                <a:bodyPr wrap="square" rtlCol="0">
                  <a:spAutoFit/>
                </a:bodyPr>
                <a:lstStyle/>
                <a:p>
                  <a:pPr algn="ctr"/>
                  <a:r>
                    <a:rPr lang="es-CL" sz="2000" b="1" dirty="0" smtClean="0">
                      <a:solidFill>
                        <a:srgbClr val="00B0F0"/>
                      </a:solidFill>
                      <a:latin typeface="+mn-lt"/>
                    </a:rPr>
                    <a:t>6</a:t>
                  </a:r>
                  <a:endParaRPr lang="es-CL" sz="2000" b="1" dirty="0">
                    <a:solidFill>
                      <a:srgbClr val="00B0F0"/>
                    </a:solidFill>
                    <a:latin typeface="+mn-lt"/>
                  </a:endParaRPr>
                </a:p>
              </p:txBody>
            </p:sp>
            <p:sp>
              <p:nvSpPr>
                <p:cNvPr id="50" name="49 CuadroTexto"/>
                <p:cNvSpPr txBox="1"/>
                <p:nvPr/>
              </p:nvSpPr>
              <p:spPr>
                <a:xfrm>
                  <a:off x="4716016" y="3009145"/>
                  <a:ext cx="576064" cy="400110"/>
                </a:xfrm>
                <a:prstGeom prst="rect">
                  <a:avLst/>
                </a:prstGeom>
                <a:noFill/>
              </p:spPr>
              <p:txBody>
                <a:bodyPr wrap="square" rtlCol="0">
                  <a:spAutoFit/>
                </a:bodyPr>
                <a:lstStyle/>
                <a:p>
                  <a:pPr algn="ctr"/>
                  <a:r>
                    <a:rPr lang="es-CL" sz="2000" b="1" dirty="0">
                      <a:solidFill>
                        <a:srgbClr val="00B0F0"/>
                      </a:solidFill>
                    </a:rPr>
                    <a:t>6</a:t>
                  </a:r>
                  <a:endParaRPr lang="es-CL" sz="2000" b="1" dirty="0">
                    <a:solidFill>
                      <a:srgbClr val="00B0F0"/>
                    </a:solidFill>
                    <a:latin typeface="+mn-lt"/>
                  </a:endParaRPr>
                </a:p>
              </p:txBody>
            </p:sp>
          </p:grpSp>
          <p:sp>
            <p:nvSpPr>
              <p:cNvPr id="44" name="43 CuadroTexto"/>
              <p:cNvSpPr txBox="1"/>
              <p:nvPr/>
            </p:nvSpPr>
            <p:spPr>
              <a:xfrm>
                <a:off x="4499992" y="3984241"/>
                <a:ext cx="576064" cy="400110"/>
              </a:xfrm>
              <a:prstGeom prst="rect">
                <a:avLst/>
              </a:prstGeom>
              <a:noFill/>
            </p:spPr>
            <p:txBody>
              <a:bodyPr wrap="square" rtlCol="0">
                <a:spAutoFit/>
              </a:bodyPr>
              <a:lstStyle/>
              <a:p>
                <a:pPr algn="ctr"/>
                <a:r>
                  <a:rPr lang="es-CL" sz="2000" b="1" dirty="0" smtClean="0">
                    <a:solidFill>
                      <a:srgbClr val="00B0F0"/>
                    </a:solidFill>
                    <a:latin typeface="+mn-lt"/>
                  </a:rPr>
                  <a:t>8</a:t>
                </a:r>
                <a:endParaRPr lang="es-CL" sz="2000" b="1" dirty="0">
                  <a:solidFill>
                    <a:srgbClr val="00B0F0"/>
                  </a:solidFill>
                  <a:latin typeface="+mn-lt"/>
                </a:endParaRPr>
              </a:p>
            </p:txBody>
          </p:sp>
          <p:sp>
            <p:nvSpPr>
              <p:cNvPr id="40" name="39 CuadroTexto"/>
              <p:cNvSpPr txBox="1"/>
              <p:nvPr/>
            </p:nvSpPr>
            <p:spPr>
              <a:xfrm>
                <a:off x="4499992" y="5889465"/>
                <a:ext cx="576064" cy="400110"/>
              </a:xfrm>
              <a:prstGeom prst="rect">
                <a:avLst/>
              </a:prstGeom>
              <a:noFill/>
            </p:spPr>
            <p:txBody>
              <a:bodyPr wrap="square" rtlCol="0">
                <a:spAutoFit/>
              </a:bodyPr>
              <a:lstStyle/>
              <a:p>
                <a:pPr algn="ctr"/>
                <a:r>
                  <a:rPr lang="es-CL" sz="2000" b="1" dirty="0" smtClean="0">
                    <a:solidFill>
                      <a:srgbClr val="00B0F0"/>
                    </a:solidFill>
                    <a:latin typeface="+mn-lt"/>
                  </a:rPr>
                  <a:t>8</a:t>
                </a:r>
                <a:endParaRPr lang="es-CL" sz="2000" b="1" dirty="0">
                  <a:solidFill>
                    <a:srgbClr val="00B0F0"/>
                  </a:solidFill>
                  <a:latin typeface="+mn-lt"/>
                </a:endParaRPr>
              </a:p>
            </p:txBody>
          </p:sp>
          <p:grpSp>
            <p:nvGrpSpPr>
              <p:cNvPr id="33" name="32 Grupo"/>
              <p:cNvGrpSpPr/>
              <p:nvPr/>
            </p:nvGrpSpPr>
            <p:grpSpPr>
              <a:xfrm>
                <a:off x="4499992" y="3985319"/>
                <a:ext cx="1944215" cy="1368152"/>
                <a:chOff x="4716016" y="3985319"/>
                <a:chExt cx="1944215" cy="1368152"/>
              </a:xfrm>
            </p:grpSpPr>
            <p:grpSp>
              <p:nvGrpSpPr>
                <p:cNvPr id="34" name="33 Grupo"/>
                <p:cNvGrpSpPr/>
                <p:nvPr/>
              </p:nvGrpSpPr>
              <p:grpSpPr>
                <a:xfrm>
                  <a:off x="4716016" y="4417367"/>
                  <a:ext cx="1944215" cy="936104"/>
                  <a:chOff x="251520" y="4509120"/>
                  <a:chExt cx="1944215" cy="936104"/>
                </a:xfrm>
              </p:grpSpPr>
              <p:sp>
                <p:nvSpPr>
                  <p:cNvPr id="36" name="35 CuadroTexto"/>
                  <p:cNvSpPr txBox="1"/>
                  <p:nvPr/>
                </p:nvSpPr>
                <p:spPr>
                  <a:xfrm>
                    <a:off x="323527" y="4509120"/>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CANADÁ</a:t>
                    </a:r>
                    <a:endParaRPr lang="es-CL" sz="1400" b="1" dirty="0">
                      <a:solidFill>
                        <a:schemeClr val="tx1">
                          <a:lumMod val="75000"/>
                          <a:lumOff val="25000"/>
                        </a:schemeClr>
                      </a:solidFill>
                      <a:latin typeface="+mn-lt"/>
                    </a:endParaRPr>
                  </a:p>
                </p:txBody>
              </p:sp>
              <p:sp>
                <p:nvSpPr>
                  <p:cNvPr id="37" name="36 CuadroTexto"/>
                  <p:cNvSpPr txBox="1"/>
                  <p:nvPr/>
                </p:nvSpPr>
                <p:spPr>
                  <a:xfrm>
                    <a:off x="251520" y="5045114"/>
                    <a:ext cx="576064" cy="400110"/>
                  </a:xfrm>
                  <a:prstGeom prst="rect">
                    <a:avLst/>
                  </a:prstGeom>
                  <a:noFill/>
                </p:spPr>
                <p:txBody>
                  <a:bodyPr wrap="square" rtlCol="0">
                    <a:spAutoFit/>
                  </a:bodyPr>
                  <a:lstStyle/>
                  <a:p>
                    <a:pPr algn="ctr"/>
                    <a:r>
                      <a:rPr lang="es-CL" sz="2000" b="1" dirty="0" smtClean="0">
                        <a:solidFill>
                          <a:srgbClr val="00B0F0"/>
                        </a:solidFill>
                        <a:latin typeface="+mn-lt"/>
                      </a:rPr>
                      <a:t>8</a:t>
                    </a:r>
                    <a:endParaRPr lang="es-CL" sz="2000" b="1" dirty="0">
                      <a:solidFill>
                        <a:srgbClr val="00B0F0"/>
                      </a:solidFill>
                      <a:latin typeface="+mn-lt"/>
                    </a:endParaRPr>
                  </a:p>
                </p:txBody>
              </p:sp>
            </p:grpSp>
            <p:pic>
              <p:nvPicPr>
                <p:cNvPr id="35" name="34 Imagen" descr="canada.png"/>
                <p:cNvPicPr>
                  <a:picLocks noChangeAspect="1"/>
                </p:cNvPicPr>
                <p:nvPr/>
              </p:nvPicPr>
              <p:blipFill>
                <a:blip r:embed="rId9"/>
                <a:stretch>
                  <a:fillRect/>
                </a:stretch>
              </p:blipFill>
              <p:spPr>
                <a:xfrm>
                  <a:off x="5292079" y="3985319"/>
                  <a:ext cx="864096" cy="432048"/>
                </a:xfrm>
                <a:prstGeom prst="rect">
                  <a:avLst/>
                </a:prstGeom>
              </p:spPr>
            </p:pic>
          </p:grpSp>
        </p:grpSp>
        <p:sp>
          <p:nvSpPr>
            <p:cNvPr id="60" name="59 CuadroTexto"/>
            <p:cNvSpPr txBox="1"/>
            <p:nvPr/>
          </p:nvSpPr>
          <p:spPr>
            <a:xfrm>
              <a:off x="4571999" y="3467992"/>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SUECIA</a:t>
              </a:r>
              <a:endParaRPr lang="es-CL" sz="1400" b="1" dirty="0">
                <a:solidFill>
                  <a:schemeClr val="tx1">
                    <a:lumMod val="75000"/>
                    <a:lumOff val="25000"/>
                  </a:schemeClr>
                </a:solidFill>
                <a:latin typeface="+mn-lt"/>
              </a:endParaRPr>
            </a:p>
          </p:txBody>
        </p:sp>
        <p:pic>
          <p:nvPicPr>
            <p:cNvPr id="61" name="60 Imagen" descr="suecia.png"/>
            <p:cNvPicPr>
              <a:picLocks noChangeAspect="1"/>
            </p:cNvPicPr>
            <p:nvPr/>
          </p:nvPicPr>
          <p:blipFill>
            <a:blip r:embed="rId10"/>
            <a:stretch>
              <a:fillRect/>
            </a:stretch>
          </p:blipFill>
          <p:spPr>
            <a:xfrm>
              <a:off x="5076056" y="2924944"/>
              <a:ext cx="864095" cy="540060"/>
            </a:xfrm>
            <a:prstGeom prst="rect">
              <a:avLst/>
            </a:prstGeom>
          </p:spPr>
        </p:pic>
        <p:sp>
          <p:nvSpPr>
            <p:cNvPr id="62" name="61 CuadroTexto"/>
            <p:cNvSpPr txBox="1"/>
            <p:nvPr/>
          </p:nvSpPr>
          <p:spPr>
            <a:xfrm>
              <a:off x="4713703" y="6433591"/>
              <a:ext cx="1584176"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HOLANDA</a:t>
              </a:r>
              <a:endParaRPr lang="es-CL" sz="1400" b="1" dirty="0">
                <a:solidFill>
                  <a:schemeClr val="tx1">
                    <a:lumMod val="75000"/>
                    <a:lumOff val="25000"/>
                  </a:schemeClr>
                </a:solidFill>
                <a:latin typeface="+mn-lt"/>
              </a:endParaRPr>
            </a:p>
          </p:txBody>
        </p:sp>
        <p:pic>
          <p:nvPicPr>
            <p:cNvPr id="63" name="62 Imagen" descr="Bandera-de-Holanda.jpg"/>
            <p:cNvPicPr>
              <a:picLocks noChangeAspect="1"/>
            </p:cNvPicPr>
            <p:nvPr/>
          </p:nvPicPr>
          <p:blipFill>
            <a:blip r:embed="rId11"/>
            <a:stretch>
              <a:fillRect/>
            </a:stretch>
          </p:blipFill>
          <p:spPr>
            <a:xfrm>
              <a:off x="5073744" y="5785519"/>
              <a:ext cx="864095" cy="649799"/>
            </a:xfrm>
            <a:prstGeom prst="rect">
              <a:avLst/>
            </a:prstGeom>
          </p:spPr>
        </p:pic>
        <p:sp>
          <p:nvSpPr>
            <p:cNvPr id="66" name="65 CuadroTexto"/>
            <p:cNvSpPr txBox="1"/>
            <p:nvPr/>
          </p:nvSpPr>
          <p:spPr>
            <a:xfrm>
              <a:off x="4600535" y="2480353"/>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SINGAPUR</a:t>
              </a:r>
              <a:endParaRPr lang="es-CL" sz="1400" b="1" dirty="0">
                <a:solidFill>
                  <a:schemeClr val="tx1">
                    <a:lumMod val="75000"/>
                    <a:lumOff val="25000"/>
                  </a:schemeClr>
                </a:solidFill>
                <a:latin typeface="+mn-lt"/>
              </a:endParaRPr>
            </a:p>
          </p:txBody>
        </p:sp>
        <p:pic>
          <p:nvPicPr>
            <p:cNvPr id="67" name="66 Imagen" descr="singapur.gif"/>
            <p:cNvPicPr>
              <a:picLocks noChangeAspect="1"/>
            </p:cNvPicPr>
            <p:nvPr/>
          </p:nvPicPr>
          <p:blipFill>
            <a:blip r:embed="rId12"/>
            <a:stretch>
              <a:fillRect/>
            </a:stretch>
          </p:blipFill>
          <p:spPr>
            <a:xfrm>
              <a:off x="5076056" y="1905393"/>
              <a:ext cx="864961" cy="576064"/>
            </a:xfrm>
            <a:prstGeom prst="rect">
              <a:avLst/>
            </a:prstGeom>
          </p:spPr>
        </p:pic>
      </p:grpSp>
      <p:graphicFrame>
        <p:nvGraphicFramePr>
          <p:cNvPr id="69" name="68 Tabla"/>
          <p:cNvGraphicFramePr>
            <a:graphicFrameLocks noGrp="1"/>
          </p:cNvGraphicFramePr>
          <p:nvPr>
            <p:extLst>
              <p:ext uri="{D42A27DB-BD31-4B8C-83A1-F6EECF244321}">
                <p14:modId xmlns:p14="http://schemas.microsoft.com/office/powerpoint/2010/main" val="611079745"/>
              </p:ext>
            </p:extLst>
          </p:nvPr>
        </p:nvGraphicFramePr>
        <p:xfrm>
          <a:off x="2831464" y="2043472"/>
          <a:ext cx="588408" cy="4211780"/>
        </p:xfrm>
        <a:graphic>
          <a:graphicData uri="http://schemas.openxmlformats.org/drawingml/2006/table">
            <a:tbl>
              <a:tblPr firstRow="1" bandRow="1" bandCol="1">
                <a:tableStyleId>{2D5ABB26-0587-4C30-8999-92F81FD0307C}</a:tableStyleId>
              </a:tblPr>
              <a:tblGrid>
                <a:gridCol w="588408"/>
              </a:tblGrid>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u="none" strike="noStrike" cap="none" normalizeH="0" baseline="0" dirty="0" smtClean="0">
                          <a:ln>
                            <a:noFill/>
                          </a:ln>
                          <a:solidFill>
                            <a:schemeClr val="tx1">
                              <a:lumMod val="75000"/>
                              <a:lumOff val="25000"/>
                            </a:schemeClr>
                          </a:solidFill>
                          <a:effectLst/>
                          <a:latin typeface="+mn-lt"/>
                        </a:rPr>
                        <a:t>89</a:t>
                      </a: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rPr>
                        <a:t>88</a:t>
                      </a: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rPr>
                        <a:t>85</a:t>
                      </a: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rPr>
                        <a:t>85</a:t>
                      </a: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rPr>
                        <a:t>85</a:t>
                      </a:r>
                    </a:p>
                  </a:txBody>
                  <a:tcPr marL="9236" marR="9236" marT="9236" marB="0" anchor="ctr" horzOverflow="overflow"/>
                </a:tc>
              </a:tr>
            </a:tbl>
          </a:graphicData>
        </a:graphic>
      </p:graphicFrame>
      <p:graphicFrame>
        <p:nvGraphicFramePr>
          <p:cNvPr id="70" name="69 Tabla"/>
          <p:cNvGraphicFramePr>
            <a:graphicFrameLocks noGrp="1"/>
          </p:cNvGraphicFramePr>
          <p:nvPr>
            <p:extLst>
              <p:ext uri="{D42A27DB-BD31-4B8C-83A1-F6EECF244321}">
                <p14:modId xmlns:p14="http://schemas.microsoft.com/office/powerpoint/2010/main" val="4026443176"/>
              </p:ext>
            </p:extLst>
          </p:nvPr>
        </p:nvGraphicFramePr>
        <p:xfrm>
          <a:off x="6472743" y="1971464"/>
          <a:ext cx="588408" cy="4211780"/>
        </p:xfrm>
        <a:graphic>
          <a:graphicData uri="http://schemas.openxmlformats.org/drawingml/2006/table">
            <a:tbl>
              <a:tblPr firstRow="1" bandRow="1" bandCol="1">
                <a:tableStyleId>{2D5ABB26-0587-4C30-8999-92F81FD0307C}</a:tableStyleId>
              </a:tblPr>
              <a:tblGrid>
                <a:gridCol w="588408"/>
              </a:tblGrid>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u="none" strike="noStrike" cap="none" normalizeH="0" baseline="0" dirty="0" smtClean="0">
                          <a:ln>
                            <a:noFill/>
                          </a:ln>
                          <a:solidFill>
                            <a:schemeClr val="tx1">
                              <a:lumMod val="75000"/>
                              <a:lumOff val="25000"/>
                            </a:schemeClr>
                          </a:solidFill>
                          <a:effectLst/>
                          <a:latin typeface="+mn-lt"/>
                        </a:rPr>
                        <a:t>84</a:t>
                      </a: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rPr>
                        <a:t>84</a:t>
                      </a: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rPr>
                        <a:t>82</a:t>
                      </a: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rPr>
                        <a:t>82</a:t>
                      </a: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endParaRPr>
                    </a:p>
                  </a:txBody>
                  <a:tcPr marL="9236" marR="9236" marT="9236" marB="0" anchor="ctr" horzOverflow="overflow"/>
                </a:tc>
              </a:tr>
              <a:tr h="3708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600" b="1" i="0" u="none" strike="noStrike" cap="none" normalizeH="0" baseline="0" dirty="0" smtClean="0">
                          <a:ln>
                            <a:noFill/>
                          </a:ln>
                          <a:solidFill>
                            <a:schemeClr val="tx1">
                              <a:lumMod val="75000"/>
                              <a:lumOff val="25000"/>
                            </a:schemeClr>
                          </a:solidFill>
                          <a:effectLst/>
                          <a:latin typeface="+mn-lt"/>
                          <a:ea typeface="ＭＳ Ｐゴシック" pitchFamily="34" charset="-128"/>
                        </a:rPr>
                        <a:t>82</a:t>
                      </a:r>
                    </a:p>
                  </a:txBody>
                  <a:tcPr marL="9236" marR="9236" marT="9236" marB="0" anchor="ctr" horzOverflow="overflow"/>
                </a:tc>
              </a:tr>
            </a:tbl>
          </a:graphicData>
        </a:graphic>
      </p:graphicFrame>
      <p:sp>
        <p:nvSpPr>
          <p:cNvPr id="71" name="Rectangle 1"/>
          <p:cNvSpPr>
            <a:spLocks noChangeArrowheads="1"/>
          </p:cNvSpPr>
          <p:nvPr/>
        </p:nvSpPr>
        <p:spPr bwMode="auto">
          <a:xfrm>
            <a:off x="608523" y="1346865"/>
            <a:ext cx="6483757" cy="338554"/>
          </a:xfrm>
          <a:prstGeom prst="rect">
            <a:avLst/>
          </a:prstGeom>
          <a:noFill/>
          <a:ln w="9525">
            <a:noFill/>
            <a:miter lim="800000"/>
            <a:headEnd/>
            <a:tailEnd/>
          </a:ln>
        </p:spPr>
        <p:txBody>
          <a:bodyPr wrap="square" anchor="ctr">
            <a:spAutoFit/>
          </a:bodyPr>
          <a:lstStyle/>
          <a:p>
            <a:pPr algn="just" defTabSz="914400" fontAlgn="base">
              <a:spcBef>
                <a:spcPct val="0"/>
              </a:spcBef>
              <a:spcAft>
                <a:spcPct val="0"/>
              </a:spcAft>
            </a:pPr>
            <a:r>
              <a:rPr lang="es-MX" sz="1600" b="1" dirty="0" smtClean="0">
                <a:solidFill>
                  <a:srgbClr val="00B0F0"/>
                </a:solidFill>
                <a:latin typeface="Lato" panose="020F0502020204030203" pitchFamily="34" charset="0"/>
                <a:ea typeface="Open Sans" panose="020B0606030504020204" pitchFamily="34" charset="0"/>
                <a:cs typeface="Open Sans" panose="020B0606030504020204" pitchFamily="34" charset="0"/>
              </a:rPr>
              <a:t>TOP 10</a:t>
            </a:r>
            <a:endParaRPr lang="es-ES" sz="1600" b="1" dirty="0">
              <a:solidFill>
                <a:srgbClr val="00B0F0"/>
              </a:solidFill>
              <a:latin typeface="Lato" panose="020F0502020204030203" pitchFamily="34" charset="0"/>
              <a:ea typeface="Open Sans" panose="020B0606030504020204" pitchFamily="34" charset="0"/>
              <a:cs typeface="Open Sans" panose="020B0606030504020204" pitchFamily="34" charset="0"/>
            </a:endParaRPr>
          </a:p>
        </p:txBody>
      </p:sp>
      <p:pic>
        <p:nvPicPr>
          <p:cNvPr id="2" name="1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2878" y="4926585"/>
            <a:ext cx="864961" cy="518639"/>
          </a:xfrm>
          <a:prstGeom prst="rect">
            <a:avLst/>
          </a:prstGeom>
        </p:spPr>
      </p:pic>
      <p:sp>
        <p:nvSpPr>
          <p:cNvPr id="51" name="50 CuadroTexto"/>
          <p:cNvSpPr txBox="1"/>
          <p:nvPr/>
        </p:nvSpPr>
        <p:spPr>
          <a:xfrm>
            <a:off x="4600535" y="5425479"/>
            <a:ext cx="1872208" cy="307777"/>
          </a:xfrm>
          <a:prstGeom prst="rect">
            <a:avLst/>
          </a:prstGeom>
          <a:noFill/>
        </p:spPr>
        <p:txBody>
          <a:bodyPr wrap="square" rtlCol="0">
            <a:spAutoFit/>
          </a:bodyPr>
          <a:lstStyle/>
          <a:p>
            <a:pPr algn="ctr"/>
            <a:r>
              <a:rPr lang="es-CL" sz="1400" b="1" dirty="0" smtClean="0">
                <a:solidFill>
                  <a:schemeClr val="tx1">
                    <a:lumMod val="75000"/>
                    <a:lumOff val="25000"/>
                  </a:schemeClr>
                </a:solidFill>
                <a:latin typeface="+mn-lt"/>
              </a:rPr>
              <a:t>LUXEMBURGO</a:t>
            </a:r>
            <a:endParaRPr lang="es-CL" sz="1400" b="1" dirty="0">
              <a:solidFill>
                <a:schemeClr val="tx1">
                  <a:lumMod val="75000"/>
                  <a:lumOff val="25000"/>
                </a:schemeClr>
              </a:solidFill>
              <a:latin typeface="+mn-lt"/>
            </a:endParaRPr>
          </a:p>
        </p:txBody>
      </p:sp>
    </p:spTree>
    <p:extLst>
      <p:ext uri="{BB962C8B-B14F-4D97-AF65-F5344CB8AC3E}">
        <p14:creationId xmlns:p14="http://schemas.microsoft.com/office/powerpoint/2010/main" val="32336019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37F73CF-0A24-49E6-9EF8-D7FECDF1E39D}" type="slidenum">
              <a:rPr lang="es-CL" smtClean="0"/>
              <a:pPr/>
              <a:t>7</a:t>
            </a:fld>
            <a:endParaRPr lang="es-CL"/>
          </a:p>
        </p:txBody>
      </p:sp>
      <p:pic>
        <p:nvPicPr>
          <p:cNvPr id="17" name="Picture 4" descr="C:\Users\tp\Desktop\ChT\Embajada Británica\Manualtrazado(FINALWEB17marzo)-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9" name="5 CuadroTexto"/>
          <p:cNvSpPr txBox="1"/>
          <p:nvPr/>
        </p:nvSpPr>
        <p:spPr>
          <a:xfrm>
            <a:off x="467544" y="190381"/>
            <a:ext cx="5445080" cy="646331"/>
          </a:xfrm>
          <a:prstGeom prst="rect">
            <a:avLst/>
          </a:prstGeom>
          <a:noFill/>
        </p:spPr>
        <p:txBody>
          <a:bodyPr wrap="none" rtlCol="0">
            <a:spAutoFit/>
          </a:bodyPr>
          <a:lstStyle/>
          <a:p>
            <a:r>
              <a:rPr lang="es-CL" sz="3600" dirty="0" smtClean="0">
                <a:solidFill>
                  <a:schemeClr val="bg1"/>
                </a:solidFill>
              </a:rPr>
              <a:t>RESULTADOS LAS AMÉRICAS</a:t>
            </a:r>
            <a:endParaRPr lang="es-CL" sz="3600" dirty="0">
              <a:solidFill>
                <a:schemeClr val="bg1"/>
              </a:solidFill>
            </a:endParaRPr>
          </a:p>
        </p:txBody>
      </p:sp>
      <p:grpSp>
        <p:nvGrpSpPr>
          <p:cNvPr id="16" name="15 Grupo"/>
          <p:cNvGrpSpPr/>
          <p:nvPr/>
        </p:nvGrpSpPr>
        <p:grpSpPr>
          <a:xfrm>
            <a:off x="755576" y="1196752"/>
            <a:ext cx="3528392" cy="5092848"/>
            <a:chOff x="251520" y="1484785"/>
            <a:chExt cx="3528392" cy="5092848"/>
          </a:xfrm>
        </p:grpSpPr>
        <p:pic>
          <p:nvPicPr>
            <p:cNvPr id="25" name="24 Imagen" descr="mapa_zoom.png"/>
            <p:cNvPicPr>
              <a:picLocks noChangeAspect="1"/>
            </p:cNvPicPr>
            <p:nvPr/>
          </p:nvPicPr>
          <p:blipFill rotWithShape="1">
            <a:blip r:embed="rId3"/>
            <a:srcRect r="66605"/>
            <a:stretch/>
          </p:blipFill>
          <p:spPr>
            <a:xfrm>
              <a:off x="251520" y="1556792"/>
              <a:ext cx="3528392" cy="5020841"/>
            </a:xfrm>
            <a:prstGeom prst="rect">
              <a:avLst/>
            </a:prstGeom>
          </p:spPr>
        </p:pic>
        <p:sp>
          <p:nvSpPr>
            <p:cNvPr id="6" name="5 Rectángulo"/>
            <p:cNvSpPr/>
            <p:nvPr/>
          </p:nvSpPr>
          <p:spPr>
            <a:xfrm>
              <a:off x="2699792" y="1484785"/>
              <a:ext cx="1080120" cy="792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9" name="8 Grupo"/>
          <p:cNvGrpSpPr/>
          <p:nvPr/>
        </p:nvGrpSpPr>
        <p:grpSpPr>
          <a:xfrm>
            <a:off x="5364088" y="2564904"/>
            <a:ext cx="2081265" cy="2003450"/>
            <a:chOff x="5148064" y="2564904"/>
            <a:chExt cx="2081265" cy="2003450"/>
          </a:xfrm>
        </p:grpSpPr>
        <p:grpSp>
          <p:nvGrpSpPr>
            <p:cNvPr id="15" name="14 Grupo"/>
            <p:cNvGrpSpPr/>
            <p:nvPr/>
          </p:nvGrpSpPr>
          <p:grpSpPr>
            <a:xfrm>
              <a:off x="5148064" y="3645024"/>
              <a:ext cx="2081265" cy="923330"/>
              <a:chOff x="5148064" y="3873822"/>
              <a:chExt cx="2081265" cy="923330"/>
            </a:xfrm>
          </p:grpSpPr>
          <p:sp>
            <p:nvSpPr>
              <p:cNvPr id="3" name="2 Rectángulo"/>
              <p:cNvSpPr/>
              <p:nvPr/>
            </p:nvSpPr>
            <p:spPr>
              <a:xfrm>
                <a:off x="5148064" y="3873822"/>
                <a:ext cx="886781" cy="923330"/>
              </a:xfrm>
              <a:prstGeom prst="rect">
                <a:avLst/>
              </a:prstGeom>
            </p:spPr>
            <p:txBody>
              <a:bodyPr wrap="none">
                <a:spAutoFit/>
              </a:bodyPr>
              <a:lstStyle/>
              <a:p>
                <a:r>
                  <a:rPr lang="es-CL" sz="5400" b="1" dirty="0" smtClean="0">
                    <a:solidFill>
                      <a:srgbClr val="00B0F0"/>
                    </a:solidFill>
                  </a:rPr>
                  <a:t>43</a:t>
                </a:r>
                <a:endParaRPr lang="es-CL" sz="2800" dirty="0">
                  <a:solidFill>
                    <a:srgbClr val="00B0F0"/>
                  </a:solidFill>
                </a:endParaRPr>
              </a:p>
            </p:txBody>
          </p:sp>
          <p:sp>
            <p:nvSpPr>
              <p:cNvPr id="5" name="4 Rectángulo"/>
              <p:cNvSpPr/>
              <p:nvPr/>
            </p:nvSpPr>
            <p:spPr>
              <a:xfrm>
                <a:off x="6034845" y="4052935"/>
                <a:ext cx="1194484" cy="646331"/>
              </a:xfrm>
              <a:prstGeom prst="rect">
                <a:avLst/>
              </a:prstGeom>
            </p:spPr>
            <p:txBody>
              <a:bodyPr wrap="square">
                <a:spAutoFit/>
              </a:bodyPr>
              <a:lstStyle/>
              <a:p>
                <a:r>
                  <a:rPr lang="es-CL" b="1" dirty="0" smtClean="0">
                    <a:solidFill>
                      <a:schemeClr val="bg1">
                        <a:lumMod val="50000"/>
                      </a:schemeClr>
                    </a:solidFill>
                  </a:rPr>
                  <a:t>Promedio </a:t>
                </a:r>
              </a:p>
              <a:p>
                <a:r>
                  <a:rPr lang="es-CL" b="1" dirty="0" smtClean="0">
                    <a:solidFill>
                      <a:schemeClr val="bg1">
                        <a:lumMod val="50000"/>
                      </a:schemeClr>
                    </a:solidFill>
                  </a:rPr>
                  <a:t>Global </a:t>
                </a:r>
                <a:endParaRPr lang="es-CL" dirty="0"/>
              </a:p>
            </p:txBody>
          </p:sp>
        </p:grpSp>
        <p:grpSp>
          <p:nvGrpSpPr>
            <p:cNvPr id="7" name="6 Grupo"/>
            <p:cNvGrpSpPr/>
            <p:nvPr/>
          </p:nvGrpSpPr>
          <p:grpSpPr>
            <a:xfrm>
              <a:off x="5148064" y="2564904"/>
              <a:ext cx="2081265" cy="923330"/>
              <a:chOff x="5148064" y="2577678"/>
              <a:chExt cx="2081265" cy="923330"/>
            </a:xfrm>
          </p:grpSpPr>
          <p:sp>
            <p:nvSpPr>
              <p:cNvPr id="22" name="21 Rectángulo"/>
              <p:cNvSpPr/>
              <p:nvPr/>
            </p:nvSpPr>
            <p:spPr>
              <a:xfrm>
                <a:off x="5148064" y="2577678"/>
                <a:ext cx="886781" cy="923330"/>
              </a:xfrm>
              <a:prstGeom prst="rect">
                <a:avLst/>
              </a:prstGeom>
            </p:spPr>
            <p:txBody>
              <a:bodyPr wrap="none">
                <a:spAutoFit/>
              </a:bodyPr>
              <a:lstStyle/>
              <a:p>
                <a:r>
                  <a:rPr lang="es-CL" sz="5400" b="1" dirty="0" smtClean="0">
                    <a:solidFill>
                      <a:srgbClr val="EB4A6F"/>
                    </a:solidFill>
                  </a:rPr>
                  <a:t>44</a:t>
                </a:r>
                <a:endParaRPr lang="es-CL" sz="2800" dirty="0"/>
              </a:p>
            </p:txBody>
          </p:sp>
          <p:sp>
            <p:nvSpPr>
              <p:cNvPr id="23" name="22 Rectángulo"/>
              <p:cNvSpPr/>
              <p:nvPr/>
            </p:nvSpPr>
            <p:spPr>
              <a:xfrm>
                <a:off x="6034845" y="2716177"/>
                <a:ext cx="1194484" cy="646331"/>
              </a:xfrm>
              <a:prstGeom prst="rect">
                <a:avLst/>
              </a:prstGeom>
            </p:spPr>
            <p:txBody>
              <a:bodyPr wrap="square">
                <a:spAutoFit/>
              </a:bodyPr>
              <a:lstStyle/>
              <a:p>
                <a:r>
                  <a:rPr lang="es-CL" b="1" dirty="0" smtClean="0">
                    <a:solidFill>
                      <a:schemeClr val="bg1">
                        <a:lumMod val="50000"/>
                      </a:schemeClr>
                    </a:solidFill>
                  </a:rPr>
                  <a:t>Promedio </a:t>
                </a:r>
              </a:p>
              <a:p>
                <a:r>
                  <a:rPr lang="es-CL" b="1" dirty="0" smtClean="0">
                    <a:solidFill>
                      <a:schemeClr val="bg1">
                        <a:lumMod val="50000"/>
                      </a:schemeClr>
                    </a:solidFill>
                  </a:rPr>
                  <a:t>Américas</a:t>
                </a:r>
                <a:endParaRPr lang="es-CL" dirty="0"/>
              </a:p>
            </p:txBody>
          </p:sp>
        </p:grpSp>
        <p:cxnSp>
          <p:nvCxnSpPr>
            <p:cNvPr id="8" name="7 Conector recto"/>
            <p:cNvCxnSpPr/>
            <p:nvPr/>
          </p:nvCxnSpPr>
          <p:spPr>
            <a:xfrm>
              <a:off x="5148064" y="3573016"/>
              <a:ext cx="1872208"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78573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hile_map.png"/>
          <p:cNvPicPr>
            <a:picLocks noChangeAspect="1"/>
          </p:cNvPicPr>
          <p:nvPr/>
        </p:nvPicPr>
        <p:blipFill>
          <a:blip r:embed="rId2">
            <a:duotone>
              <a:schemeClr val="bg2">
                <a:shade val="45000"/>
                <a:satMod val="135000"/>
              </a:schemeClr>
              <a:prstClr val="white"/>
            </a:duotone>
          </a:blip>
          <a:stretch>
            <a:fillRect/>
          </a:stretch>
        </p:blipFill>
        <p:spPr>
          <a:xfrm rot="459403">
            <a:off x="344276" y="1988840"/>
            <a:ext cx="8283142" cy="1757933"/>
          </a:xfrm>
          <a:prstGeom prst="rect">
            <a:avLst/>
          </a:prstGeom>
        </p:spPr>
      </p:pic>
      <p:pic>
        <p:nvPicPr>
          <p:cNvPr id="4"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0" y="4757109"/>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5" name="5 CuadroTexto"/>
          <p:cNvSpPr txBox="1"/>
          <p:nvPr/>
        </p:nvSpPr>
        <p:spPr>
          <a:xfrm>
            <a:off x="387546" y="4961840"/>
            <a:ext cx="3757119" cy="646331"/>
          </a:xfrm>
          <a:prstGeom prst="rect">
            <a:avLst/>
          </a:prstGeom>
          <a:noFill/>
        </p:spPr>
        <p:txBody>
          <a:bodyPr wrap="none" rtlCol="0">
            <a:spAutoFit/>
          </a:bodyPr>
          <a:lstStyle/>
          <a:p>
            <a:r>
              <a:rPr lang="es-CL" sz="3600" dirty="0" smtClean="0">
                <a:solidFill>
                  <a:schemeClr val="bg1"/>
                </a:solidFill>
              </a:rPr>
              <a:t>RESULTADOS CHILE</a:t>
            </a:r>
            <a:endParaRPr lang="es-CL" sz="3600" dirty="0">
              <a:solidFill>
                <a:schemeClr val="bg1"/>
              </a:solidFill>
            </a:endParaRPr>
          </a:p>
        </p:txBody>
      </p:sp>
    </p:spTree>
    <p:extLst>
      <p:ext uri="{BB962C8B-B14F-4D97-AF65-F5344CB8AC3E}">
        <p14:creationId xmlns:p14="http://schemas.microsoft.com/office/powerpoint/2010/main" val="261225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tp\Desktop\ChT\Embajada Británica\Manualtrazado(FINALWEB17marzo)-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72" r="1152" b="55256"/>
          <a:stretch/>
        </p:blipFill>
        <p:spPr bwMode="auto">
          <a:xfrm>
            <a:off x="-8755" y="0"/>
            <a:ext cx="9152756" cy="1040515"/>
          </a:xfrm>
          <a:prstGeom prst="rect">
            <a:avLst/>
          </a:prstGeom>
          <a:noFill/>
          <a:extLst>
            <a:ext uri="{909E8E84-426E-40DD-AFC4-6F175D3DCCD1}">
              <a14:hiddenFill xmlns:a14="http://schemas.microsoft.com/office/drawing/2010/main">
                <a:solidFill>
                  <a:srgbClr val="FFFFFF"/>
                </a:solidFill>
              </a14:hiddenFill>
            </a:ext>
          </a:extLst>
        </p:spPr>
      </p:pic>
      <p:sp>
        <p:nvSpPr>
          <p:cNvPr id="17" name="5 CuadroTexto"/>
          <p:cNvSpPr txBox="1"/>
          <p:nvPr/>
        </p:nvSpPr>
        <p:spPr>
          <a:xfrm>
            <a:off x="467544" y="190381"/>
            <a:ext cx="3757119" cy="646331"/>
          </a:xfrm>
          <a:prstGeom prst="rect">
            <a:avLst/>
          </a:prstGeom>
          <a:noFill/>
        </p:spPr>
        <p:txBody>
          <a:bodyPr wrap="none" rtlCol="0">
            <a:spAutoFit/>
          </a:bodyPr>
          <a:lstStyle/>
          <a:p>
            <a:r>
              <a:rPr lang="es-CL" sz="3600" dirty="0" smtClean="0">
                <a:solidFill>
                  <a:schemeClr val="bg1"/>
                </a:solidFill>
              </a:rPr>
              <a:t>RESULTADOS CHILE</a:t>
            </a:r>
            <a:endParaRPr lang="es-CL" sz="3600" dirty="0">
              <a:solidFill>
                <a:schemeClr val="bg1"/>
              </a:solidFill>
            </a:endParaRPr>
          </a:p>
        </p:txBody>
      </p:sp>
      <p:sp>
        <p:nvSpPr>
          <p:cNvPr id="2" name="1 CuadroTexto"/>
          <p:cNvSpPr txBox="1"/>
          <p:nvPr/>
        </p:nvSpPr>
        <p:spPr>
          <a:xfrm>
            <a:off x="467544" y="1268760"/>
            <a:ext cx="4824536" cy="338554"/>
          </a:xfrm>
          <a:prstGeom prst="rect">
            <a:avLst/>
          </a:prstGeom>
          <a:noFill/>
        </p:spPr>
        <p:txBody>
          <a:bodyPr wrap="square" rtlCol="0">
            <a:spAutoFit/>
          </a:bodyPr>
          <a:lstStyle/>
          <a:p>
            <a:r>
              <a:rPr lang="es-CL" sz="1600" b="1" dirty="0">
                <a:solidFill>
                  <a:srgbClr val="00B0F0"/>
                </a:solidFill>
                <a:latin typeface="Lato" panose="020F0502020204030203" pitchFamily="34" charset="0"/>
                <a:ea typeface="Open Sans" panose="020B0606030504020204" pitchFamily="34" charset="0"/>
                <a:cs typeface="Open Sans" panose="020B0606030504020204" pitchFamily="34" charset="0"/>
              </a:rPr>
              <a:t>FUENTES DE </a:t>
            </a:r>
            <a:r>
              <a:rPr lang="es-CL" sz="1600" b="1" dirty="0" smtClean="0">
                <a:solidFill>
                  <a:srgbClr val="00B0F0"/>
                </a:solidFill>
                <a:latin typeface="Lato" panose="020F0502020204030203" pitchFamily="34" charset="0"/>
                <a:ea typeface="Open Sans" panose="020B0606030504020204" pitchFamily="34" charset="0"/>
                <a:cs typeface="Open Sans" panose="020B0606030504020204" pitchFamily="34" charset="0"/>
              </a:rPr>
              <a:t>EVALUACIÓN PARA </a:t>
            </a:r>
            <a:r>
              <a:rPr lang="es-CL" sz="1600" b="1" dirty="0">
                <a:solidFill>
                  <a:srgbClr val="00B0F0"/>
                </a:solidFill>
                <a:latin typeface="Lato" panose="020F0502020204030203" pitchFamily="34" charset="0"/>
                <a:ea typeface="Open Sans" panose="020B0606030504020204" pitchFamily="34" charset="0"/>
                <a:cs typeface="Open Sans" panose="020B0606030504020204" pitchFamily="34" charset="0"/>
              </a:rPr>
              <a:t>CHILE</a:t>
            </a:r>
          </a:p>
        </p:txBody>
      </p:sp>
      <p:graphicFrame>
        <p:nvGraphicFramePr>
          <p:cNvPr id="3" name="2 Tabla"/>
          <p:cNvGraphicFramePr>
            <a:graphicFrameLocks noGrp="1"/>
          </p:cNvGraphicFramePr>
          <p:nvPr>
            <p:extLst>
              <p:ext uri="{D42A27DB-BD31-4B8C-83A1-F6EECF244321}">
                <p14:modId xmlns:p14="http://schemas.microsoft.com/office/powerpoint/2010/main" val="867258282"/>
              </p:ext>
            </p:extLst>
          </p:nvPr>
        </p:nvGraphicFramePr>
        <p:xfrm>
          <a:off x="2051720" y="1731600"/>
          <a:ext cx="4392488" cy="4937760"/>
        </p:xfrm>
        <a:graphic>
          <a:graphicData uri="http://schemas.openxmlformats.org/drawingml/2006/table">
            <a:tbl>
              <a:tblPr firstRow="1" bandRow="1">
                <a:tableStyleId>{5940675A-B579-460E-94D1-54222C63F5DA}</a:tableStyleId>
              </a:tblPr>
              <a:tblGrid>
                <a:gridCol w="3096344"/>
                <a:gridCol w="1296144"/>
              </a:tblGrid>
              <a:tr h="370840">
                <a:tc>
                  <a:txBody>
                    <a:bodyPr/>
                    <a:lstStyle/>
                    <a:p>
                      <a:r>
                        <a:rPr lang="es-CL" sz="1600" b="1" dirty="0" err="1" smtClean="0">
                          <a:solidFill>
                            <a:srgbClr val="EB4A6F"/>
                          </a:solidFill>
                        </a:rPr>
                        <a:t>Executive</a:t>
                      </a:r>
                      <a:r>
                        <a:rPr lang="es-CL" sz="1600" b="1" dirty="0" smtClean="0">
                          <a:solidFill>
                            <a:srgbClr val="EB4A6F"/>
                          </a:solidFill>
                        </a:rPr>
                        <a:t> </a:t>
                      </a:r>
                      <a:r>
                        <a:rPr lang="es-CL" sz="1600" b="1" dirty="0" err="1" smtClean="0">
                          <a:solidFill>
                            <a:srgbClr val="EB4A6F"/>
                          </a:solidFill>
                        </a:rPr>
                        <a:t>Opinion</a:t>
                      </a:r>
                      <a:r>
                        <a:rPr lang="es-CL" sz="1600" b="1" dirty="0" smtClean="0">
                          <a:solidFill>
                            <a:srgbClr val="EB4A6F"/>
                          </a:solidFill>
                        </a:rPr>
                        <a:t> </a:t>
                      </a:r>
                      <a:r>
                        <a:rPr lang="es-CL" sz="1600" b="1" dirty="0" err="1" smtClean="0">
                          <a:solidFill>
                            <a:srgbClr val="EB4A6F"/>
                          </a:solidFill>
                        </a:rPr>
                        <a:t>Survey</a:t>
                      </a:r>
                      <a:endParaRPr lang="es-CL" sz="1600" b="1" dirty="0" smtClean="0">
                        <a:solidFill>
                          <a:srgbClr val="EB4A6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400" i="1" dirty="0" err="1" smtClean="0">
                          <a:solidFill>
                            <a:schemeClr val="tx1">
                              <a:lumMod val="75000"/>
                              <a:lumOff val="25000"/>
                            </a:schemeClr>
                          </a:solidFill>
                        </a:rPr>
                        <a:t>World</a:t>
                      </a:r>
                      <a:r>
                        <a:rPr lang="es-CL" sz="1400" i="1" dirty="0" smtClean="0">
                          <a:solidFill>
                            <a:schemeClr val="tx1">
                              <a:lumMod val="75000"/>
                              <a:lumOff val="25000"/>
                            </a:schemeClr>
                          </a:solidFill>
                        </a:rPr>
                        <a:t> </a:t>
                      </a:r>
                      <a:r>
                        <a:rPr lang="es-CL" sz="1400" i="1" dirty="0" err="1" smtClean="0">
                          <a:solidFill>
                            <a:schemeClr val="tx1">
                              <a:lumMod val="75000"/>
                              <a:lumOff val="25000"/>
                            </a:schemeClr>
                          </a:solidFill>
                        </a:rPr>
                        <a:t>Economic</a:t>
                      </a:r>
                      <a:r>
                        <a:rPr lang="es-CL" sz="1400" i="1" dirty="0" smtClean="0">
                          <a:solidFill>
                            <a:schemeClr val="tx1">
                              <a:lumMod val="75000"/>
                              <a:lumOff val="25000"/>
                            </a:schemeClr>
                          </a:solidFill>
                        </a:rPr>
                        <a:t> </a:t>
                      </a:r>
                      <a:r>
                        <a:rPr lang="es-CL" sz="1400" i="1" dirty="0" err="1" smtClean="0">
                          <a:solidFill>
                            <a:schemeClr val="tx1">
                              <a:lumMod val="75000"/>
                              <a:lumOff val="25000"/>
                            </a:schemeClr>
                          </a:solidFill>
                        </a:rPr>
                        <a:t>Forum</a:t>
                      </a:r>
                      <a:r>
                        <a:rPr lang="es-CL" sz="1400" i="1" dirty="0" smtClean="0">
                          <a:solidFill>
                            <a:schemeClr val="tx1">
                              <a:lumMod val="75000"/>
                              <a:lumOff val="25000"/>
                            </a:schemeClr>
                          </a:solidFill>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s-CL" sz="16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s-CL" sz="1600" b="1" dirty="0" smtClean="0">
                          <a:solidFill>
                            <a:srgbClr val="EB4A6F"/>
                          </a:solidFill>
                        </a:rPr>
                        <a:t>Country </a:t>
                      </a:r>
                      <a:r>
                        <a:rPr lang="es-CL" sz="1600" b="1" dirty="0" err="1" smtClean="0">
                          <a:solidFill>
                            <a:srgbClr val="EB4A6F"/>
                          </a:solidFill>
                        </a:rPr>
                        <a:t>Risk</a:t>
                      </a:r>
                      <a:r>
                        <a:rPr lang="es-CL" sz="1600" b="1" dirty="0" smtClean="0">
                          <a:solidFill>
                            <a:srgbClr val="EB4A6F"/>
                          </a:solidFill>
                        </a:rPr>
                        <a:t> Ratings</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i="1" dirty="0" smtClean="0">
                          <a:solidFill>
                            <a:schemeClr val="tx1">
                              <a:lumMod val="75000"/>
                              <a:lumOff val="25000"/>
                            </a:schemeClr>
                          </a:solidFill>
                        </a:rPr>
                        <a:t>Global Insight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s-CL" sz="16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s-CL" sz="1600" b="1" dirty="0" err="1" smtClean="0">
                          <a:solidFill>
                            <a:srgbClr val="EB4A6F"/>
                          </a:solidFill>
                        </a:rPr>
                        <a:t>Transformation</a:t>
                      </a:r>
                      <a:r>
                        <a:rPr lang="es-CL" sz="1600" b="1" dirty="0" smtClean="0">
                          <a:solidFill>
                            <a:srgbClr val="EB4A6F"/>
                          </a:solidFill>
                        </a:rPr>
                        <a:t> Index</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i="1" dirty="0" smtClean="0">
                          <a:solidFill>
                            <a:schemeClr val="tx1">
                              <a:lumMod val="75000"/>
                              <a:lumOff val="25000"/>
                            </a:schemeClr>
                          </a:solidFill>
                        </a:rPr>
                        <a:t>Bertelsmann </a:t>
                      </a:r>
                      <a:r>
                        <a:rPr lang="es-CL" sz="1400" i="1" dirty="0" err="1" smtClean="0">
                          <a:solidFill>
                            <a:schemeClr val="tx1">
                              <a:lumMod val="75000"/>
                              <a:lumOff val="25000"/>
                            </a:schemeClr>
                          </a:solidFill>
                        </a:rPr>
                        <a:t>Foundation</a:t>
                      </a:r>
                      <a:r>
                        <a:rPr lang="es-CL" sz="1400" i="1" dirty="0" smtClean="0">
                          <a:solidFill>
                            <a:schemeClr val="tx1">
                              <a:lumMod val="75000"/>
                              <a:lumOff val="25000"/>
                            </a:schemeClr>
                          </a:solidFill>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s-CL" sz="16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s-CL" sz="1600" b="1" dirty="0" err="1" smtClean="0">
                          <a:solidFill>
                            <a:srgbClr val="EB4A6F"/>
                          </a:solidFill>
                        </a:rPr>
                        <a:t>World</a:t>
                      </a:r>
                      <a:r>
                        <a:rPr lang="es-CL" sz="1600" b="1" dirty="0" smtClean="0">
                          <a:solidFill>
                            <a:srgbClr val="EB4A6F"/>
                          </a:solidFill>
                        </a:rPr>
                        <a:t> </a:t>
                      </a:r>
                      <a:r>
                        <a:rPr lang="es-CL" sz="1600" b="1" dirty="0" err="1" smtClean="0">
                          <a:solidFill>
                            <a:srgbClr val="EB4A6F"/>
                          </a:solidFill>
                        </a:rPr>
                        <a:t>Competitiveness</a:t>
                      </a:r>
                      <a:r>
                        <a:rPr lang="es-CL" sz="1600" b="1" dirty="0" smtClean="0">
                          <a:solidFill>
                            <a:srgbClr val="EB4A6F"/>
                          </a:solidFill>
                        </a:rPr>
                        <a:t> </a:t>
                      </a:r>
                      <a:r>
                        <a:rPr lang="es-CL" sz="1600" b="1" dirty="0" err="1" smtClean="0">
                          <a:solidFill>
                            <a:srgbClr val="EB4A6F"/>
                          </a:solidFill>
                        </a:rPr>
                        <a:t>Yearbook</a:t>
                      </a:r>
                      <a:endParaRPr lang="es-CL" sz="1600" b="1" dirty="0" smtClean="0">
                        <a:solidFill>
                          <a:srgbClr val="EB4A6F"/>
                        </a:solidFill>
                      </a:endParaRPr>
                    </a:p>
                    <a:p>
                      <a:r>
                        <a:rPr lang="es-CL" sz="1400" i="1" dirty="0" smtClean="0">
                          <a:solidFill>
                            <a:schemeClr val="tx1">
                              <a:lumMod val="75000"/>
                              <a:lumOff val="25000"/>
                            </a:schemeClr>
                          </a:solidFill>
                        </a:rPr>
                        <a:t>IMD</a:t>
                      </a:r>
                      <a:endParaRPr lang="es-CL" sz="1600" i="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s-CL" sz="16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s-CL" sz="1600" b="1" dirty="0" err="1" smtClean="0">
                          <a:solidFill>
                            <a:srgbClr val="EB4A6F"/>
                          </a:solidFill>
                        </a:rPr>
                        <a:t>Sustainable</a:t>
                      </a:r>
                      <a:r>
                        <a:rPr lang="es-CL" sz="1600" b="1" dirty="0" smtClean="0">
                          <a:solidFill>
                            <a:srgbClr val="EB4A6F"/>
                          </a:solidFill>
                        </a:rPr>
                        <a:t> </a:t>
                      </a:r>
                      <a:r>
                        <a:rPr lang="es-CL" sz="1600" b="1" dirty="0" err="1" smtClean="0">
                          <a:solidFill>
                            <a:srgbClr val="EB4A6F"/>
                          </a:solidFill>
                        </a:rPr>
                        <a:t>Governance</a:t>
                      </a:r>
                      <a:r>
                        <a:rPr lang="es-CL" sz="1600" b="1" dirty="0" smtClean="0">
                          <a:solidFill>
                            <a:srgbClr val="EB4A6F"/>
                          </a:solidFill>
                        </a:rPr>
                        <a:t> Index</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i="1" dirty="0" smtClean="0">
                          <a:solidFill>
                            <a:schemeClr val="tx1">
                              <a:lumMod val="75000"/>
                              <a:lumOff val="25000"/>
                            </a:schemeClr>
                          </a:solidFill>
                        </a:rPr>
                        <a:t>Bertelsmann </a:t>
                      </a:r>
                      <a:r>
                        <a:rPr lang="es-CL" sz="1400" i="1" dirty="0" err="1" smtClean="0">
                          <a:solidFill>
                            <a:schemeClr val="tx1">
                              <a:lumMod val="75000"/>
                              <a:lumOff val="25000"/>
                            </a:schemeClr>
                          </a:solidFill>
                        </a:rPr>
                        <a:t>Foundation</a:t>
                      </a:r>
                      <a:r>
                        <a:rPr lang="es-CL" sz="1400" i="1" dirty="0" smtClean="0">
                          <a:solidFill>
                            <a:schemeClr val="tx1">
                              <a:lumMod val="75000"/>
                              <a:lumOff val="25000"/>
                            </a:schemeClr>
                          </a:solidFill>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s-CL"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s-CL" sz="1600" b="1" dirty="0" smtClean="0">
                          <a:solidFill>
                            <a:srgbClr val="EB4A6F"/>
                          </a:solidFill>
                        </a:rPr>
                        <a:t>Rule of </a:t>
                      </a:r>
                      <a:r>
                        <a:rPr lang="es-CL" sz="1600" b="1" dirty="0" err="1" smtClean="0">
                          <a:solidFill>
                            <a:srgbClr val="EB4A6F"/>
                          </a:solidFill>
                        </a:rPr>
                        <a:t>Law</a:t>
                      </a:r>
                      <a:r>
                        <a:rPr lang="es-CL" sz="1600" b="1" dirty="0" smtClean="0">
                          <a:solidFill>
                            <a:srgbClr val="EB4A6F"/>
                          </a:solidFill>
                        </a:rPr>
                        <a:t> Index</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i="1" dirty="0" err="1" smtClean="0">
                          <a:solidFill>
                            <a:schemeClr val="tx1">
                              <a:lumMod val="75000"/>
                              <a:lumOff val="25000"/>
                            </a:schemeClr>
                          </a:solidFill>
                        </a:rPr>
                        <a:t>World</a:t>
                      </a:r>
                      <a:r>
                        <a:rPr lang="es-CL" sz="1400" i="1" dirty="0" smtClean="0">
                          <a:solidFill>
                            <a:schemeClr val="tx1">
                              <a:lumMod val="75000"/>
                              <a:lumOff val="25000"/>
                            </a:schemeClr>
                          </a:solidFill>
                        </a:rPr>
                        <a:t> </a:t>
                      </a:r>
                      <a:r>
                        <a:rPr lang="es-CL" sz="1400" i="1" dirty="0" err="1" smtClean="0">
                          <a:solidFill>
                            <a:schemeClr val="tx1">
                              <a:lumMod val="75000"/>
                              <a:lumOff val="25000"/>
                            </a:schemeClr>
                          </a:solidFill>
                        </a:rPr>
                        <a:t>Justice</a:t>
                      </a:r>
                      <a:r>
                        <a:rPr lang="es-CL" sz="1400" i="1" dirty="0" smtClean="0">
                          <a:solidFill>
                            <a:schemeClr val="tx1">
                              <a:lumMod val="75000"/>
                              <a:lumOff val="25000"/>
                            </a:schemeClr>
                          </a:solidFill>
                        </a:rPr>
                        <a:t> Project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s-CL"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s-CL" sz="1600" b="1" dirty="0" smtClean="0">
                          <a:solidFill>
                            <a:srgbClr val="EB4A6F"/>
                          </a:solidFill>
                        </a:rPr>
                        <a:t>International Country </a:t>
                      </a:r>
                      <a:r>
                        <a:rPr lang="es-CL" sz="1600" b="1" dirty="0" err="1" smtClean="0">
                          <a:solidFill>
                            <a:srgbClr val="EB4A6F"/>
                          </a:solidFill>
                        </a:rPr>
                        <a:t>Risk</a:t>
                      </a:r>
                      <a:r>
                        <a:rPr lang="es-CL" sz="1600" b="1" dirty="0" smtClean="0">
                          <a:solidFill>
                            <a:srgbClr val="EB4A6F"/>
                          </a:solidFill>
                        </a:rPr>
                        <a:t> </a:t>
                      </a:r>
                      <a:r>
                        <a:rPr lang="es-CL" sz="1600" b="1" dirty="0" err="1" smtClean="0">
                          <a:solidFill>
                            <a:srgbClr val="EB4A6F"/>
                          </a:solidFill>
                        </a:rPr>
                        <a:t>Guide</a:t>
                      </a:r>
                      <a:endParaRPr lang="es-CL" sz="1600" b="1" dirty="0" smtClean="0">
                        <a:solidFill>
                          <a:srgbClr val="EB4A6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400" i="1" dirty="0" smtClean="0"/>
                        <a:t>PRS </a:t>
                      </a:r>
                      <a:r>
                        <a:rPr lang="es-CL" sz="1400" i="1" dirty="0" err="1" smtClean="0"/>
                        <a:t>Group</a:t>
                      </a:r>
                      <a:endParaRPr lang="es-CL" sz="1400" i="1"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s-CL" sz="16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s-CL" sz="1600" b="1" dirty="0" err="1" smtClean="0">
                          <a:solidFill>
                            <a:srgbClr val="EB4A6F"/>
                          </a:solidFill>
                        </a:rPr>
                        <a:t>Varieties</a:t>
                      </a:r>
                      <a:r>
                        <a:rPr lang="es-CL" sz="1600" b="1" dirty="0" smtClean="0">
                          <a:solidFill>
                            <a:srgbClr val="EB4A6F"/>
                          </a:solidFill>
                        </a:rPr>
                        <a:t> of </a:t>
                      </a:r>
                      <a:r>
                        <a:rPr lang="es-CL" sz="1600" b="1" dirty="0" err="1" smtClean="0">
                          <a:solidFill>
                            <a:srgbClr val="EB4A6F"/>
                          </a:solidFill>
                        </a:rPr>
                        <a:t>democracy</a:t>
                      </a:r>
                      <a:endParaRPr lang="es-CL" sz="1600" b="1" dirty="0" smtClean="0">
                        <a:solidFill>
                          <a:srgbClr val="EB4A6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400" i="1" dirty="0" smtClean="0"/>
                        <a:t>V-</a:t>
                      </a:r>
                      <a:r>
                        <a:rPr lang="es-CL" sz="1400" i="1" dirty="0" err="1" smtClean="0"/>
                        <a:t>Dem</a:t>
                      </a:r>
                      <a:endParaRPr lang="es-CL" sz="1400" i="1"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CL" sz="1600" dirty="0" smtClean="0">
                          <a:solidFill>
                            <a:schemeClr val="tx1">
                              <a:lumMod val="75000"/>
                              <a:lumOff val="25000"/>
                            </a:schemeClr>
                          </a:solidFill>
                        </a:rPr>
                        <a:t>-- </a:t>
                      </a:r>
                      <a:endParaRPr lang="es-CL" sz="1600" dirty="0">
                        <a:solidFill>
                          <a:schemeClr val="tx1">
                            <a:lumMod val="75000"/>
                            <a:lumOff val="25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s-CL" sz="1600" b="1" dirty="0" smtClean="0">
                          <a:solidFill>
                            <a:srgbClr val="EB4A6F"/>
                          </a:solidFill>
                        </a:rPr>
                        <a:t>Country Ratings</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i="1" dirty="0" smtClean="0"/>
                        <a:t>The Economist Intelligence Unit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s-CL" sz="16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5" name="4 Grupo"/>
          <p:cNvGrpSpPr/>
          <p:nvPr/>
        </p:nvGrpSpPr>
        <p:grpSpPr>
          <a:xfrm>
            <a:off x="5605576" y="1947624"/>
            <a:ext cx="362040" cy="4577720"/>
            <a:chOff x="5605576" y="1947624"/>
            <a:chExt cx="362040" cy="4577720"/>
          </a:xfrm>
        </p:grpSpPr>
        <p:cxnSp>
          <p:nvCxnSpPr>
            <p:cNvPr id="6" name="5 Conector recto de flecha"/>
            <p:cNvCxnSpPr/>
            <p:nvPr/>
          </p:nvCxnSpPr>
          <p:spPr>
            <a:xfrm flipV="1">
              <a:off x="5796136" y="1947624"/>
              <a:ext cx="0" cy="2160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6 Igual que"/>
            <p:cNvSpPr/>
            <p:nvPr/>
          </p:nvSpPr>
          <p:spPr>
            <a:xfrm>
              <a:off x="5624656" y="2420888"/>
              <a:ext cx="342960" cy="21602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solidFill>
                  <a:schemeClr val="tx1"/>
                </a:solidFill>
              </a:endParaRPr>
            </a:p>
          </p:txBody>
        </p:sp>
        <p:cxnSp>
          <p:nvCxnSpPr>
            <p:cNvPr id="10" name="9 Conector recto de flecha"/>
            <p:cNvCxnSpPr/>
            <p:nvPr/>
          </p:nvCxnSpPr>
          <p:spPr>
            <a:xfrm flipV="1">
              <a:off x="5796136" y="2996952"/>
              <a:ext cx="0" cy="2160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1" name="10 Conector recto de flecha"/>
            <p:cNvCxnSpPr/>
            <p:nvPr/>
          </p:nvCxnSpPr>
          <p:spPr>
            <a:xfrm flipV="1">
              <a:off x="5796136" y="3532436"/>
              <a:ext cx="0" cy="2160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11 Conector recto de flecha"/>
            <p:cNvCxnSpPr/>
            <p:nvPr/>
          </p:nvCxnSpPr>
          <p:spPr>
            <a:xfrm flipV="1">
              <a:off x="5777056" y="4107864"/>
              <a:ext cx="0" cy="2160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9" name="8 Conector recto de flecha"/>
            <p:cNvCxnSpPr/>
            <p:nvPr/>
          </p:nvCxnSpPr>
          <p:spPr>
            <a:xfrm>
              <a:off x="5777056" y="4611920"/>
              <a:ext cx="0"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13 Igual que"/>
            <p:cNvSpPr/>
            <p:nvPr/>
          </p:nvSpPr>
          <p:spPr>
            <a:xfrm>
              <a:off x="5605576" y="6309320"/>
              <a:ext cx="342960" cy="216024"/>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solidFill>
                  <a:schemeClr val="tx1"/>
                </a:solidFill>
              </a:endParaRPr>
            </a:p>
          </p:txBody>
        </p:sp>
        <p:cxnSp>
          <p:nvCxnSpPr>
            <p:cNvPr id="18" name="17 Conector recto de flecha"/>
            <p:cNvCxnSpPr/>
            <p:nvPr/>
          </p:nvCxnSpPr>
          <p:spPr>
            <a:xfrm>
              <a:off x="5772848" y="5229200"/>
              <a:ext cx="0"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1434375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797</Words>
  <Application>Microsoft Office PowerPoint</Application>
  <PresentationFormat>Presentación en pantalla (4:3)</PresentationFormat>
  <Paragraphs>151</Paragraphs>
  <Slides>17</Slides>
  <Notes>12</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tp</dc:creator>
  <cp:lastModifiedBy>tp</cp:lastModifiedBy>
  <cp:revision>44</cp:revision>
  <dcterms:created xsi:type="dcterms:W3CDTF">2018-01-31T15:22:37Z</dcterms:created>
  <dcterms:modified xsi:type="dcterms:W3CDTF">2018-02-15T19:31:51Z</dcterms:modified>
</cp:coreProperties>
</file>