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74" r:id="rId3"/>
    <p:sldId id="275" r:id="rId4"/>
    <p:sldId id="278" r:id="rId5"/>
    <p:sldId id="279" r:id="rId6"/>
    <p:sldId id="280" r:id="rId7"/>
    <p:sldId id="281" r:id="rId8"/>
    <p:sldId id="282" r:id="rId9"/>
    <p:sldId id="277" r:id="rId10"/>
    <p:sldId id="283" r:id="rId11"/>
    <p:sldId id="276" r:id="rId12"/>
    <p:sldId id="284" r:id="rId13"/>
    <p:sldId id="285" r:id="rId14"/>
    <p:sldId id="270" r:id="rId15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645DB-573F-471C-9D4A-1F9B647E57D9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013A2-FAC5-4578-9ED4-3CB6A86A3A33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C1B23-8649-40DB-8A35-D956D5F9F3E6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9405A-A1B7-4715-9355-70EB1D207F29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D33D9-7302-4628-81A0-FF2105B5C6A3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18EF-9324-4B0E-90B7-2DFE4FD5AD3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BA18F-A2E2-44D4-9BA5-9D31FD8CBD9D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1F449-F885-4B30-BFF4-57B6E23A65E8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F9290-1265-4E2F-9B24-6260F2804643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F3A6-A5AF-45F6-B19F-2E5662BEE9D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97CD-51E2-4E0E-9D9D-40F12176B79A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0BAF5-FE31-4A57-A83B-E45C5422ABD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C45B6-B7E2-443A-A60B-922599475804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C151C-1FA9-4B11-8865-CACB80BDDB82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90C2E-4453-44AC-B292-25CF54741A7F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AE682-71F2-42EE-88E3-99308D6515DE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686F6-9804-45ED-A3F5-89E21F7AFE64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9053D-B1B6-4176-8A32-4B200843E9BC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3628A-2428-43D1-BA0F-C926E53A3460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B8468-DA41-4C75-BF01-ADD986A397C5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1D966-4C4B-4ACF-87AA-FCDAED1308D8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2584-EBCA-4BA4-98AB-52C636535837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título del patrón</a:t>
            </a:r>
            <a:endParaRPr lang="es-CL" altLang="es-CL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L" smtClean="0"/>
              <a:t>Haga clic para modificar el estilo de texto del patrón</a:t>
            </a:r>
          </a:p>
          <a:p>
            <a:pPr lvl="1"/>
            <a:r>
              <a:rPr lang="es-ES" altLang="es-CL" smtClean="0"/>
              <a:t>Segundo nivel</a:t>
            </a:r>
          </a:p>
          <a:p>
            <a:pPr lvl="2"/>
            <a:r>
              <a:rPr lang="es-ES" altLang="es-CL" smtClean="0"/>
              <a:t>Tercer nivel</a:t>
            </a:r>
          </a:p>
          <a:p>
            <a:pPr lvl="3"/>
            <a:r>
              <a:rPr lang="es-ES" altLang="es-CL" smtClean="0"/>
              <a:t>Cuarto nivel</a:t>
            </a:r>
          </a:p>
          <a:p>
            <a:pPr lvl="4"/>
            <a:r>
              <a:rPr lang="es-ES" altLang="es-CL" smtClean="0"/>
              <a:t>Quinto nivel</a:t>
            </a:r>
            <a:endParaRPr lang="es-CL" altLang="es-CL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D53C77-2A27-49D1-B0C7-86381A3748EB}" type="datetime1">
              <a:rPr lang="es-CL"/>
              <a:pPr>
                <a:defRPr/>
              </a:pPr>
              <a:t>03-10-2016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3384C7D-77AC-400B-AFC9-FAC968179F6F}" type="slidenum">
              <a:rPr lang="es-CL"/>
              <a:pPr>
                <a:defRPr/>
              </a:pPr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pleospublicos.c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0" y="620688"/>
            <a:ext cx="7668344" cy="1584176"/>
          </a:xfrm>
          <a:solidFill>
            <a:srgbClr val="00B0F0">
              <a:alpha val="70000"/>
            </a:srgbClr>
          </a:solidFill>
        </p:spPr>
        <p:txBody>
          <a:bodyPr>
            <a:noAutofit/>
          </a:bodyPr>
          <a:lstStyle/>
          <a:p>
            <a:pPr marL="900113" algn="l">
              <a:tabLst>
                <a:tab pos="5830888" algn="l"/>
              </a:tabLst>
            </a:pPr>
            <a:r>
              <a:rPr lang="es-CL" sz="2400" b="1" dirty="0" smtClean="0">
                <a:solidFill>
                  <a:schemeClr val="bg1"/>
                </a:solidFill>
              </a:rPr>
              <a:t>VISITA IN SITU – V RONDA DE ANÁLISIS</a:t>
            </a:r>
            <a:br>
              <a:rPr lang="es-CL" sz="2400" b="1" dirty="0" smtClean="0">
                <a:solidFill>
                  <a:schemeClr val="bg1"/>
                </a:solidFill>
              </a:rPr>
            </a:br>
            <a:r>
              <a:rPr lang="es-CL" sz="2100" b="1" dirty="0" smtClean="0">
                <a:solidFill>
                  <a:schemeClr val="bg1">
                    <a:lumMod val="85000"/>
                  </a:schemeClr>
                </a:solidFill>
              </a:rPr>
              <a:t>4 DE OCTUBRE DE 2016</a:t>
            </a:r>
            <a:endParaRPr lang="es-CL" sz="2100" dirty="0">
              <a:solidFill>
                <a:schemeClr val="bg1">
                  <a:lumMod val="85000"/>
                </a:schemeClr>
              </a:solidFill>
            </a:endParaRPr>
          </a:p>
        </p:txBody>
      </p:sp>
      <p:pic>
        <p:nvPicPr>
          <p:cNvPr id="4" name="3 Imagen" descr="mesicic_new_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2612123"/>
            <a:ext cx="5787171" cy="20410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12568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Plataforma de interacción, Chile Compra:</a:t>
            </a:r>
          </a:p>
          <a:p>
            <a:pPr marL="457200" indent="-457200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Observatorio Chile Compra, con el objetivo de promover un estándar de calidad y buenas prácticas en los procesos de compras. 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mantienen deficiencias en los procesos de adquisición de bienes y servicios por parte de los órganos públicos, como: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Trato directo.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Separación de funciones en empleados que se hacen cargo del proceso completo de compras, desde bases hasta adquisición, sin la debida oposición de funciones.</a:t>
            </a:r>
          </a:p>
          <a:p>
            <a:pPr marL="857250" lvl="1" indent="-457200" algn="just"/>
            <a:endParaRPr lang="es-C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Escasa fiscalización ciudadana, debido  al exceso de lenguaje técnicos y a formalidades que son desconocidas por no especialistas. 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</a:t>
            </a: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36%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 los reclamos ingresados asociados a compras públicas se relacionan a </a:t>
            </a: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irregularidades en el proceso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(Analiza, 2016). 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ADQUISICIÓN DE BIENES Y SERVICIOS</a:t>
            </a: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F449-F885-4B30-BFF4-57B6E23A65E8}" type="slidenum">
              <a:rPr lang="es-CL" smtClean="0"/>
              <a:pPr>
                <a:defRPr/>
              </a:pPr>
              <a:t>11</a:t>
            </a:fld>
            <a:endParaRPr lang="es-CL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0" y="4509120"/>
            <a:ext cx="7668344" cy="1296144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90011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30888" algn="l"/>
              </a:tabLst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PROTECCIÓN DE DENUNCIANTES</a:t>
            </a:r>
            <a:endParaRPr kumimoji="0" lang="es-CL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5 Imagen" descr="mesicic_new_logo.png"/>
          <p:cNvPicPr>
            <a:picLocks noChangeAspect="1"/>
          </p:cNvPicPr>
          <p:nvPr/>
        </p:nvPicPr>
        <p:blipFill>
          <a:blip r:embed="rId2"/>
          <a:srcRect r="62672"/>
          <a:stretch>
            <a:fillRect/>
          </a:stretch>
        </p:blipFill>
        <p:spPr>
          <a:xfrm>
            <a:off x="6156176" y="2348880"/>
            <a:ext cx="2808312" cy="265331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5112568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existe ningún tipo de protección para ciudadanos que realizan denuncias de casos de corrupción en sede administrativa. 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se protege el anonimato de la identidad de las personas que realizan denuncia.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Portal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 denuncia, Contraloría y Ciudadano.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Protección a funcionarios públicos que denuncian hechos de falta a la probidad.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podrán ser objeto de medida disciplinaria.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ser trasladados de localidad.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ser objeto de calificación.</a:t>
            </a:r>
          </a:p>
          <a:p>
            <a:pPr marL="857250" lvl="1" indent="-457200" algn="just"/>
            <a:r>
              <a:rPr lang="es-CL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es aplicable al personal de las FF.AA.</a:t>
            </a:r>
          </a:p>
          <a:p>
            <a:pPr marL="857250" lvl="1" indent="-457200" algn="just"/>
            <a:endParaRPr lang="es-CL" sz="1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PROTECCIÓN DE DENUNCIANTES</a:t>
            </a: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PROTECCIÓN DE DENUNCIANTES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9681" t="27188" r="11178" b="37375"/>
          <a:stretch>
            <a:fillRect/>
          </a:stretch>
        </p:blipFill>
        <p:spPr bwMode="auto">
          <a:xfrm>
            <a:off x="0" y="2711190"/>
            <a:ext cx="9144000" cy="2301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323528" y="6228020"/>
            <a:ext cx="201208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Fuente: </a:t>
            </a:r>
            <a:r>
              <a:rPr lang="es-CL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Contraloría, 2016.</a:t>
            </a:r>
            <a:endParaRPr lang="es-CL" sz="1200" dirty="0"/>
          </a:p>
        </p:txBody>
      </p:sp>
      <p:sp>
        <p:nvSpPr>
          <p:cNvPr id="7" name="6 Rectángulo"/>
          <p:cNvSpPr/>
          <p:nvPr/>
        </p:nvSpPr>
        <p:spPr>
          <a:xfrm>
            <a:off x="539552" y="1268760"/>
            <a:ext cx="6276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Evolución de denuncias portal Contraloría y Ciudadano</a:t>
            </a:r>
            <a:endParaRPr lang="es-CL" dirty="0"/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0" y="476672"/>
            <a:ext cx="6228184" cy="1440160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algn="just">
              <a:spcBef>
                <a:spcPct val="0"/>
              </a:spcBef>
              <a:tabLst>
                <a:tab pos="5830888" algn="l"/>
              </a:tabLst>
              <a:defRPr/>
            </a:pPr>
            <a:r>
              <a:rPr lang="es-CL" sz="3200" b="1" dirty="0">
                <a:solidFill>
                  <a:srgbClr val="585658"/>
                </a:solidFill>
              </a:rPr>
              <a:t>           </a:t>
            </a:r>
            <a:r>
              <a:rPr lang="es-CL" sz="3200" b="1" dirty="0">
                <a:solidFill>
                  <a:schemeClr val="bg1"/>
                </a:solidFill>
              </a:rPr>
              <a:t>¡GRACIAS!</a:t>
            </a:r>
            <a:endParaRPr lang="es-CL" sz="3200" dirty="0">
              <a:solidFill>
                <a:schemeClr val="bg1"/>
              </a:solidFill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3995936" y="3717032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www.chiletransparente.cl</a:t>
            </a:r>
          </a:p>
        </p:txBody>
      </p:sp>
      <p:cxnSp>
        <p:nvCxnSpPr>
          <p:cNvPr id="11" name="10 Conector recto"/>
          <p:cNvCxnSpPr/>
          <p:nvPr/>
        </p:nvCxnSpPr>
        <p:spPr>
          <a:xfrm>
            <a:off x="3635896" y="2564904"/>
            <a:ext cx="0" cy="3312368"/>
          </a:xfrm>
          <a:prstGeom prst="line">
            <a:avLst/>
          </a:prstGeom>
          <a:ln>
            <a:solidFill>
              <a:srgbClr val="5856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3995936" y="270892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s-CL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Ch_Transparente</a:t>
            </a:r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s-CL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@</a:t>
            </a:r>
            <a:r>
              <a:rPr lang="es-CL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albertoprecht</a:t>
            </a:r>
            <a:r>
              <a:rPr lang="es-CL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</p:txBody>
      </p:sp>
      <p:pic>
        <p:nvPicPr>
          <p:cNvPr id="8" name="7 Imagen" descr="Logo_25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780928"/>
            <a:ext cx="2415037" cy="8720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8965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Contratación de funcionarios públicos, capacitación y remuneraciones.</a:t>
            </a: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Adquisición de bienes y servicios por el Estado.</a:t>
            </a: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Protección de denunciantes de actos de corrupción.</a:t>
            </a: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algn="just">
              <a:spcBef>
                <a:spcPct val="0"/>
              </a:spcBef>
              <a:tabLst>
                <a:tab pos="5830888" algn="l"/>
              </a:tabLst>
              <a:defRPr/>
            </a:pPr>
            <a:r>
              <a:rPr lang="es-CL" sz="2600" b="1" dirty="0">
                <a:solidFill>
                  <a:prstClr val="white"/>
                </a:solidFill>
              </a:rPr>
              <a:t>     </a:t>
            </a:r>
            <a:r>
              <a:rPr lang="es-CL" sz="2600" b="1" dirty="0" smtClean="0">
                <a:solidFill>
                  <a:schemeClr val="bg1"/>
                </a:solidFill>
              </a:rPr>
              <a:t>TABLA</a:t>
            </a:r>
            <a:endParaRPr lang="es-CL" sz="2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F449-F885-4B30-BFF4-57B6E23A65E8}" type="slidenum">
              <a:rPr lang="es-CL" smtClean="0"/>
              <a:pPr>
                <a:defRPr/>
              </a:pPr>
              <a:t>3</a:t>
            </a:fld>
            <a:endParaRPr lang="es-CL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0" y="4509120"/>
            <a:ext cx="7668344" cy="1296144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90011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30888" algn="l"/>
              </a:tabLst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CONTRATACIÓN DE FUNCIONARIOS  PÚBLICOS</a:t>
            </a:r>
            <a:endParaRPr kumimoji="0" lang="es-CL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5 Imagen" descr="mesicic_new_logo.png"/>
          <p:cNvPicPr>
            <a:picLocks noChangeAspect="1"/>
          </p:cNvPicPr>
          <p:nvPr/>
        </p:nvPicPr>
        <p:blipFill>
          <a:blip r:embed="rId2"/>
          <a:srcRect r="62672"/>
          <a:stretch>
            <a:fillRect/>
          </a:stretch>
        </p:blipFill>
        <p:spPr>
          <a:xfrm>
            <a:off x="6156176" y="2348880"/>
            <a:ext cx="2808312" cy="2653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txBody>
          <a:bodyPr>
            <a:normAutofit lnSpcReduction="10000"/>
          </a:bodyPr>
          <a:lstStyle/>
          <a:p>
            <a:pPr marL="457200" indent="-457200" algn="just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Funcionarios a contrata:</a:t>
            </a:r>
          </a:p>
          <a:p>
            <a:pPr marL="457200" indent="-457200" algn="just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Empleo de carácter transitorio.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utiliza para suplir los requerimientos de funciones permanente de los servicios públicos.</a:t>
            </a:r>
          </a:p>
          <a:p>
            <a:pPr marL="457200" indent="-457200" algn="just"/>
            <a:r>
              <a:rPr lang="es-CL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Concursabilidad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del cargo, es discrecional de la autoridad. 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Creación de un fichero de empleos públicos, 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2"/>
              </a:rPr>
              <a:t>www.empleospublicos.cl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marL="457200" indent="-457200" algn="just">
              <a:buNone/>
            </a:pP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Empleados a Honorarios: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Para labores accidentales y que no sean las habituales de la institución.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 igual que el empleo a contrata, se han convertido en la forma de ampliar la dotación de personal de las instituciones públicas.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El número de personas contratadas bajo esta modalidad a aumentado a casi el doble en 4 años.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CONTRATACIÓN DE FUNCIONARIOS  PÚBLICOS</a:t>
            </a:r>
            <a:endParaRPr lang="es-CL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3203848" y="5733256"/>
          <a:ext cx="3384376" cy="767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92188"/>
                <a:gridCol w="169218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solidFill>
                            <a:srgbClr val="00B0F0"/>
                          </a:solidFill>
                        </a:rPr>
                        <a:t>25.585</a:t>
                      </a:r>
                      <a:endParaRPr lang="es-CL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2000" b="1" dirty="0" smtClean="0">
                          <a:solidFill>
                            <a:srgbClr val="00B0F0"/>
                          </a:solidFill>
                        </a:rPr>
                        <a:t>47.000</a:t>
                      </a:r>
                      <a:endParaRPr lang="es-CL" sz="20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L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sz="18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6 Conector recto de flecha"/>
          <p:cNvCxnSpPr/>
          <p:nvPr/>
        </p:nvCxnSpPr>
        <p:spPr>
          <a:xfrm>
            <a:off x="4499992" y="6165304"/>
            <a:ext cx="720080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Empleo a prueba:</a:t>
            </a:r>
          </a:p>
          <a:p>
            <a:pPr marL="457200" indent="-457200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considera como parte del proceso de selección para el ingreso del personal a la Administración.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 de carácter optativo para el jefe superior de servicio.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existe estadística, ni información detallada de su uso.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Ausencia de criterios claros para su uso.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CONTRATACIÓN DE FUNCIONARIOS  PÚBLICOS</a:t>
            </a:r>
            <a:endParaRPr lang="es-CL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Sistema de Alta Dirección Pública (ADP):</a:t>
            </a:r>
          </a:p>
          <a:p>
            <a:pPr marL="457200" indent="-457200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Busca dotar a los órganos de la Administración del Estado de directivos con capacidad de gestión y liderazgo. </a:t>
            </a:r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ha podido lograr su independencia de las autoridades políticas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Las normas remoción de los altos directivos públicos dejen al sistema influenciable a los cambios políticos</a:t>
            </a:r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Proyecto de ley que perfecciona sistema de ADP (Boletín N° 10.164-05) a espera de promulgación, sin embargo este es restrictivo en materia de transparencia. 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CONTRATACIÓN DE FUNCIONARIOS  PÚBLICOS</a:t>
            </a:r>
            <a:endParaRPr lang="es-CL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Contraloría General de la República (CGR):</a:t>
            </a:r>
          </a:p>
          <a:p>
            <a:pPr marL="457200" indent="-457200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Ley N° 10.336 otorga absoluta discrecionalidad al Contralor General para nombrar a los funcionarios de la institución, “Los […] empleados de la Contraloría serán nombrados por el Contralor General” (art. 3, inciso 2°). 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ha existido avance en la materia.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 función de control de legalidad y registro de los nombramientos de personal  que debe cumplir CGR se ha modernizado y acortado su plazo gracias a la creación de SIAPER. 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CONTRATACIÓN DE FUNCIONARIOS  PÚBLICOS</a:t>
            </a:r>
            <a:endParaRPr lang="es-CL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124744"/>
            <a:ext cx="8229600" cy="475252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Congreso Nacional:</a:t>
            </a:r>
          </a:p>
          <a:p>
            <a:pPr marL="457200" indent="-457200">
              <a:buNone/>
            </a:pPr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 empleos a honorario se utilizan para nombrar, discrecionalmente, a personas en calidad de asesores u otros cargos públicos.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 uso esta centrado, principalmente, en suplir la función de asesoría parlamentaria de los legisladores.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/>
            <a:endParaRPr lang="es-CL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 algn="just">
              <a:buNone/>
            </a:pPr>
            <a:r>
              <a:rPr lang="es-CL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Poder Judicial: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 han existido innovaciones en materia de personal en esta área en el último periodo.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ha incorporado un sistema de postulación online para cargos dependientes del poder judicial.</a:t>
            </a:r>
          </a:p>
          <a:p>
            <a:pPr marL="457200" indent="-457200" algn="just"/>
            <a:r>
              <a:rPr lang="es-CL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 creó un sistema de reclamos, especifico, para los procesos de postulación a cargos judiciales.</a:t>
            </a:r>
          </a:p>
          <a:p>
            <a:pPr marL="457200" indent="-457200" algn="just"/>
            <a:endParaRPr lang="es-CL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00B0F0">
              <a:alpha val="70000"/>
            </a:srgb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179388" lvl="0" algn="just">
              <a:tabLst>
                <a:tab pos="5830888" algn="l"/>
              </a:tabLst>
              <a:defRPr/>
            </a:pPr>
            <a:r>
              <a:rPr lang="es-CL" sz="2400" b="1" dirty="0">
                <a:solidFill>
                  <a:prstClr val="white"/>
                </a:solidFill>
              </a:rPr>
              <a:t>     </a:t>
            </a:r>
            <a:r>
              <a:rPr lang="es-CL" sz="2400" b="1" dirty="0" smtClean="0">
                <a:solidFill>
                  <a:schemeClr val="bg1"/>
                </a:solidFill>
              </a:rPr>
              <a:t>CONTRATACIÓN DE FUNCIONARIOS  PÚBLICOS</a:t>
            </a:r>
            <a:endParaRPr lang="es-CL" sz="2400" dirty="0" smtClean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233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F1F449-F885-4B30-BFF4-57B6E23A65E8}" type="slidenum">
              <a:rPr lang="es-CL" smtClean="0"/>
              <a:pPr>
                <a:defRPr/>
              </a:pPr>
              <a:t>9</a:t>
            </a:fld>
            <a:endParaRPr lang="es-CL"/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0" y="4509120"/>
            <a:ext cx="7668344" cy="1296144"/>
          </a:xfrm>
          <a:prstGeom prst="rect">
            <a:avLst/>
          </a:prstGeom>
          <a:solidFill>
            <a:srgbClr val="00B0F0">
              <a:alpha val="70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900113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830888" algn="l"/>
              </a:tabLst>
              <a:defRPr/>
            </a:pPr>
            <a:r>
              <a:rPr kumimoji="0" lang="es-CL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ADQUISICIÓN DE BIENES Y SERVICIOS</a:t>
            </a:r>
            <a:endParaRPr kumimoji="0" lang="es-CL" sz="21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5 Imagen" descr="mesicic_new_logo.png"/>
          <p:cNvPicPr>
            <a:picLocks noChangeAspect="1"/>
          </p:cNvPicPr>
          <p:nvPr/>
        </p:nvPicPr>
        <p:blipFill>
          <a:blip r:embed="rId2"/>
          <a:srcRect r="62672"/>
          <a:stretch>
            <a:fillRect/>
          </a:stretch>
        </p:blipFill>
        <p:spPr>
          <a:xfrm>
            <a:off x="6156176" y="2348880"/>
            <a:ext cx="2808312" cy="26533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744</Words>
  <Application>Microsoft Office PowerPoint</Application>
  <PresentationFormat>Presentación en pantalla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1_Tema de Office</vt:lpstr>
      <vt:lpstr>VISITA IN SITU – V RONDA DE ANÁLISIS 4 DE OCTUBRE DE 2016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ÉTICA EN LA VIDA PROFESIONAL: EXPERIENCIA DE LA TRANSPARENCIA Y LA LUCHA COTRA LA CORRUPCIÓN</dc:title>
  <dc:creator>mfigueroa</dc:creator>
  <cp:lastModifiedBy>mfigueroa</cp:lastModifiedBy>
  <cp:revision>153</cp:revision>
  <dcterms:created xsi:type="dcterms:W3CDTF">2015-06-15T17:52:47Z</dcterms:created>
  <dcterms:modified xsi:type="dcterms:W3CDTF">2016-10-03T14:37:02Z</dcterms:modified>
</cp:coreProperties>
</file>