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84" r:id="rId4"/>
    <p:sldId id="285" r:id="rId5"/>
    <p:sldId id="268" r:id="rId6"/>
    <p:sldId id="274" r:id="rId7"/>
    <p:sldId id="286" r:id="rId8"/>
    <p:sldId id="281" r:id="rId9"/>
    <p:sldId id="271" r:id="rId10"/>
    <p:sldId id="276" r:id="rId11"/>
    <p:sldId id="277" r:id="rId12"/>
    <p:sldId id="273" r:id="rId13"/>
    <p:sldId id="278" r:id="rId14"/>
    <p:sldId id="288" r:id="rId15"/>
    <p:sldId id="269" r:id="rId16"/>
    <p:sldId id="275" r:id="rId17"/>
    <p:sldId id="282" r:id="rId18"/>
    <p:sldId id="287" r:id="rId19"/>
    <p:sldId id="258" r:id="rId20"/>
  </p:sldIdLst>
  <p:sldSz cx="9144000" cy="6858000" type="screen4x3"/>
  <p:notesSz cx="7223125" cy="95281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66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5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91433" y="0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r">
              <a:defRPr sz="1300"/>
            </a:lvl1pPr>
          </a:lstStyle>
          <a:p>
            <a:fld id="{BB271944-043F-484B-9872-75F1929ABEB5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050112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91433" y="9050112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r">
              <a:defRPr sz="1300"/>
            </a:lvl1pPr>
          </a:lstStyle>
          <a:p>
            <a:fld id="{CCB5D6D8-222B-4702-949C-28007FE76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16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91433" y="0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r">
              <a:defRPr sz="1300"/>
            </a:lvl1pPr>
          </a:lstStyle>
          <a:p>
            <a:fld id="{DFE44801-30F7-4243-9F8B-5194D6224EA5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714375"/>
            <a:ext cx="4765675" cy="357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9" tIns="47860" rIns="95719" bIns="4786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22313" y="4525883"/>
            <a:ext cx="5778500" cy="4287679"/>
          </a:xfrm>
          <a:prstGeom prst="rect">
            <a:avLst/>
          </a:prstGeom>
        </p:spPr>
        <p:txBody>
          <a:bodyPr vert="horz" lIns="95719" tIns="47860" rIns="95719" bIns="4786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050112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91433" y="9050112"/>
            <a:ext cx="3130021" cy="476409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r">
              <a:defRPr sz="1300"/>
            </a:lvl1pPr>
          </a:lstStyle>
          <a:p>
            <a:fld id="{BF8EE37C-1224-AD4A-9197-3A447AB60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25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E37C-1224-AD4A-9197-3A447AB602DE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35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E37C-1224-AD4A-9197-3A447AB602D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35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E37C-1224-AD4A-9197-3A447AB602DE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35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E37C-1224-AD4A-9197-3A447AB602D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35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07DA1-1122-40D1-AB46-07DE362ED2F0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07DA1-1122-40D1-AB46-07DE362ED2F0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20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48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79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01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2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427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42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787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88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9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75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CFF0-E564-472D-B506-FF9D3B253834}" type="datetimeFigureOut">
              <a:rPr lang="es-CL" smtClean="0"/>
              <a:t>20-10-2017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54C1-316F-4C40-AD84-E655137721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3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" t="-386" r="1260" b="386"/>
          <a:stretch/>
        </p:blipFill>
        <p:spPr bwMode="auto">
          <a:xfrm>
            <a:off x="-115391" y="1634794"/>
            <a:ext cx="9259391" cy="46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8680"/>
            <a:ext cx="2030997" cy="73202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352597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6000" dirty="0" smtClean="0">
              <a:solidFill>
                <a:schemeClr val="bg1"/>
              </a:solidFill>
            </a:endParaRPr>
          </a:p>
          <a:p>
            <a:r>
              <a:rPr lang="es-CL" sz="4000" dirty="0" smtClean="0">
                <a:solidFill>
                  <a:schemeClr val="bg1"/>
                </a:solidFill>
              </a:rPr>
              <a:t>UN OBJETIVO Y MUCHOS CAMINOS</a:t>
            </a:r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3883114"/>
            <a:ext cx="54833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dirty="0" smtClean="0">
                <a:solidFill>
                  <a:srgbClr val="66FFCC"/>
                </a:solidFill>
              </a:rPr>
              <a:t>Paz, justicia e instituciones solidas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04103" y="6448722"/>
            <a:ext cx="120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OCTUBRE| </a:t>
            </a:r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14127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RECUPERACIÓN DE ACTIVOS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15195" y="4337809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rgbClr val="FF3399"/>
                </a:solidFill>
              </a:rPr>
              <a:t>Fortalecer los mecanismos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legales </a:t>
            </a:r>
            <a:r>
              <a:rPr lang="es-CL" sz="1600" b="1" dirty="0" smtClean="0">
                <a:solidFill>
                  <a:srgbClr val="FF3399"/>
                </a:solidFill>
              </a:rPr>
              <a:t>de recuperación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activos a casos vinculados a corrupción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Ampliar las facultades de las </a:t>
            </a:r>
            <a:r>
              <a:rPr lang="es-CL" sz="1600" b="1" dirty="0" smtClean="0">
                <a:solidFill>
                  <a:srgbClr val="00B0F0"/>
                </a:solidFill>
              </a:rPr>
              <a:t>unidades persecutoras</a:t>
            </a:r>
            <a:r>
              <a:rPr lang="es-CL" sz="1600" dirty="0" smtClean="0">
                <a:solidFill>
                  <a:srgbClr val="00B0F0"/>
                </a:solidFill>
              </a:rPr>
              <a:t>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unidades especializadas.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3" y="1809368"/>
            <a:ext cx="3893820" cy="1691640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467544" y="190381"/>
            <a:ext cx="67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LAS BRECHAS QUE SE MANTIENEN</a:t>
            </a:r>
            <a:endParaRPr lang="es-C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141277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TRANSPARENCIA E INTEGRIDAD EN LA ADMINISTRACIÓN PÚBLICA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43903" y="2573422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Crear una </a:t>
            </a:r>
            <a:r>
              <a:rPr lang="es-CL" sz="1600" b="1" dirty="0" smtClean="0">
                <a:solidFill>
                  <a:srgbClr val="FF3399"/>
                </a:solidFill>
              </a:rPr>
              <a:t>regulación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específica sobre </a:t>
            </a:r>
            <a:r>
              <a:rPr lang="es-CL" sz="1600" b="1" dirty="0" smtClean="0">
                <a:solidFill>
                  <a:srgbClr val="FF3399"/>
                </a:solidFill>
              </a:rPr>
              <a:t>paso de personal del sector público al privado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viceversa (puerta giratoria) que considere a todos los poderes del Estado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Considerar un </a:t>
            </a:r>
            <a:r>
              <a:rPr lang="es-CL" sz="1600" b="1" dirty="0" smtClean="0">
                <a:solidFill>
                  <a:srgbClr val="00B0F0"/>
                </a:solidFill>
              </a:rPr>
              <a:t>periodo de descongelamiento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compensado para personal sujeto a las obligaciones de puerta giratoria.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Facilitar la forma en que se informa de la situación patrimonial (DIP) del personal del Estado obligado de tal forma que esta información sea </a:t>
            </a:r>
            <a:r>
              <a:rPr lang="es-CL" sz="1600" b="1" dirty="0" smtClean="0">
                <a:solidFill>
                  <a:srgbClr val="FF3399"/>
                </a:solidFill>
              </a:rPr>
              <a:t>útil a la ciudadanía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facilite el rol de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-fiscalizador.</a:t>
            </a:r>
          </a:p>
        </p:txBody>
      </p:sp>
      <p:sp>
        <p:nvSpPr>
          <p:cNvPr id="15" name="5 CuadroTexto"/>
          <p:cNvSpPr txBox="1"/>
          <p:nvPr/>
        </p:nvSpPr>
        <p:spPr>
          <a:xfrm>
            <a:off x="467544" y="190381"/>
            <a:ext cx="67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LAS BRECHAS QUE SE MANTIENEN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85" y="2598177"/>
            <a:ext cx="3135079" cy="31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126876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TRANSPARENCIA EN CAMPAÑAS ELECTORA ES Y PARTIDOS POLÍTICOS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360353" y="3043986"/>
            <a:ext cx="42440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Avanzar en informar de forma disgregada las donaciones individuales a los partidos políticos.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gastos electorales se deben someter a escrutinio y revisión exhaustiva y pormenorizada por un órgano independiente y capacitado.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467544" y="190381"/>
            <a:ext cx="67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LAS BRECHAS QUE SE MANTIENEN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t="36811" r="33451" b="28986"/>
          <a:stretch/>
        </p:blipFill>
        <p:spPr bwMode="auto">
          <a:xfrm>
            <a:off x="601016" y="2852936"/>
            <a:ext cx="3849423" cy="226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41277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ACCESO A LA INFORMACIÓN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99592" y="1988840"/>
            <a:ext cx="693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necesario </a:t>
            </a:r>
            <a:r>
              <a:rPr lang="es-CL" sz="1600" b="1" dirty="0" smtClean="0">
                <a:solidFill>
                  <a:srgbClr val="FF3399"/>
                </a:solidFill>
              </a:rPr>
              <a:t>proteger constitucionalmente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derecho de acceso a la información.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Avanzar hacia un </a:t>
            </a:r>
            <a:r>
              <a:rPr lang="es-CL" sz="1600" b="1" dirty="0" smtClean="0">
                <a:solidFill>
                  <a:srgbClr val="00B0F0"/>
                </a:solidFill>
              </a:rPr>
              <a:t>sistema unificado de tutela del acceso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 información en todos los poderes del Estado.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467544" y="190381"/>
            <a:ext cx="67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LAS BRECHAS QUE SE MANTIENEN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5" y="3356992"/>
            <a:ext cx="2918111" cy="281278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987824" y="3573016"/>
            <a:ext cx="4873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FF3399"/>
                </a:solidFill>
              </a:rPr>
              <a:t>Disminuir los periodos de respuesta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solicitudes de acceso a la información.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Establecer un régimen de </a:t>
            </a:r>
            <a:r>
              <a:rPr lang="es-CL" sz="1600" b="1" dirty="0">
                <a:solidFill>
                  <a:srgbClr val="00B0F0"/>
                </a:solidFill>
              </a:rPr>
              <a:t>transparencia focalizada en el presupuesto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Incentivar el uso de </a:t>
            </a:r>
            <a:r>
              <a:rPr lang="es-CL" sz="1600" b="1" dirty="0">
                <a:solidFill>
                  <a:srgbClr val="FF3399"/>
                </a:solidFill>
              </a:rPr>
              <a:t>lenguaje claro y ciudadano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los pronunciamientos de la administración.</a:t>
            </a:r>
          </a:p>
        </p:txBody>
      </p:sp>
    </p:spTree>
    <p:extLst>
      <p:ext uri="{BB962C8B-B14F-4D97-AF65-F5344CB8AC3E}">
        <p14:creationId xmlns:p14="http://schemas.microsoft.com/office/powerpoint/2010/main" val="3331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CuadroTexto"/>
          <p:cNvSpPr txBox="1"/>
          <p:nvPr/>
        </p:nvSpPr>
        <p:spPr>
          <a:xfrm>
            <a:off x="467544" y="190381"/>
            <a:ext cx="4897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UN TRABAJO CONTINUO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8937" r="38022" b="4762"/>
          <a:stretch/>
        </p:blipFill>
        <p:spPr bwMode="auto">
          <a:xfrm>
            <a:off x="827584" y="1916832"/>
            <a:ext cx="2952328" cy="381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95937" y="2569865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Ampliación de países evaluados en el reporte.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 de reportes nacionales.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 de incidencia a nivel regional.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web que ayude a comprender los resultados y desafíos.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3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33848"/>
              </p:ext>
            </p:extLst>
          </p:nvPr>
        </p:nvGraphicFramePr>
        <p:xfrm>
          <a:off x="1403648" y="1916832"/>
          <a:ext cx="676875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2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Fortalecer e incentivar el rol de actores no estatales (sociedad civil y sector privado) en la definición de acciones y metas nacionales.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s-ES" sz="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endParaRPr lang="es-ES" sz="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Perfeccionar los procesos de implementación de políticas sobre beneficiario final y asegurar el acceso a la información de sus registros, de tal forma de permitir una fiscalización activa por parte de la sociedad civil organizada y/o la ciudadanía en general.</a:t>
                      </a:r>
                    </a:p>
                    <a:p>
                      <a:pPr algn="just"/>
                      <a:endParaRPr lang="es-CL" sz="7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7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Incentivar alianzas y cooperación intergubernamental para aumentar la efectividad de la persecución para recuperar activos.</a:t>
                      </a:r>
                    </a:p>
                    <a:p>
                      <a:pPr algn="just"/>
                      <a:endParaRPr lang="es-CL" sz="7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7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Mejorar la implementación, vigilancia y sanciones de las políticas de integridad para asegurar su efectividad</a:t>
                      </a:r>
                      <a:r>
                        <a:rPr lang="en-US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s-CL" sz="7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7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Regular el paso de funcionarios del sector público al privado, de tal forma de tener una política puerta giratoria que prevenga posibles conflictos de interés</a:t>
                      </a:r>
                      <a:r>
                        <a:rPr lang="en-US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L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755576" y="1844824"/>
            <a:ext cx="393056" cy="3672408"/>
            <a:chOff x="755576" y="1844824"/>
            <a:chExt cx="393056" cy="3672408"/>
          </a:xfrm>
        </p:grpSpPr>
        <p:sp>
          <p:nvSpPr>
            <p:cNvPr id="6" name="5 Rectángulo"/>
            <p:cNvSpPr/>
            <p:nvPr/>
          </p:nvSpPr>
          <p:spPr>
            <a:xfrm>
              <a:off x="755576" y="1844824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1</a:t>
              </a:r>
              <a:endParaRPr lang="es-CL" sz="3200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55576" y="2564904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2</a:t>
              </a:r>
              <a:endParaRPr lang="es-CL" sz="3200" b="1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5576" y="3429000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3</a:t>
              </a:r>
              <a:endParaRPr lang="es-CL" sz="3200" b="1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55576" y="4149080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</a:rPr>
                <a:t>4</a:t>
              </a:r>
              <a:endParaRPr lang="es-CL" sz="3200" b="1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4932457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5</a:t>
              </a:r>
              <a:endParaRPr lang="es-CL" sz="3200" b="1" dirty="0"/>
            </a:p>
          </p:txBody>
        </p:sp>
      </p:grpSp>
      <p:sp>
        <p:nvSpPr>
          <p:cNvPr id="11" name="5 CuadroTexto"/>
          <p:cNvSpPr txBox="1"/>
          <p:nvPr/>
        </p:nvSpPr>
        <p:spPr>
          <a:xfrm>
            <a:off x="467544" y="190381"/>
            <a:ext cx="406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RECOMENDACIONES</a:t>
            </a:r>
            <a:endParaRPr lang="es-C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CuadroTexto"/>
          <p:cNvSpPr txBox="1"/>
          <p:nvPr/>
        </p:nvSpPr>
        <p:spPr>
          <a:xfrm>
            <a:off x="467544" y="190381"/>
            <a:ext cx="406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RECOMENDACIONES</a:t>
            </a:r>
            <a:endParaRPr lang="es-CL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43213"/>
              </p:ext>
            </p:extLst>
          </p:nvPr>
        </p:nvGraphicFramePr>
        <p:xfrm>
          <a:off x="1403648" y="1916832"/>
          <a:ext cx="6768752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8752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Asegurar la publicidad y acceso a la información sobre declaraciones de intereses y patrimonio, así como también extender su aplicación a las autoridades y funcionarios de todos los poderes del Estado</a:t>
                      </a: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s-ES" sz="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endParaRPr lang="es-ES" sz="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Robustecer las medidas de publicidad de las cuentas electorales para lograr habilitar a la ciudanía en el rol de fiscalizador y dar autonomía a los organismos electorales para su auditoría.</a:t>
                      </a:r>
                      <a:endParaRPr lang="en-US" sz="14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CL" sz="7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7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Utilizar un lenguaje claro y comprensible para todos los ciudadanos, y en medios tecnológicos que faciliten la divulgación de la información presupuestaría y su rendición de cuentas</a:t>
                      </a:r>
                      <a:r>
                        <a:rPr lang="en-US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s-CL" sz="7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7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Perfeccionar los marcos jurídicos existentes disminuyendo los plazos de respuesta y limitando las excepciones que se aplican al derecho de acceso a la información</a:t>
                      </a:r>
                      <a:r>
                        <a:rPr lang="en-US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s-CL" sz="7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7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Crear, unificar y/o perfeccionar los sistemas de contrataciones públicas.</a:t>
                      </a:r>
                      <a:r>
                        <a:rPr lang="en-US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L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651380" y="1908121"/>
            <a:ext cx="601447" cy="3609111"/>
            <a:chOff x="651380" y="1908121"/>
            <a:chExt cx="601447" cy="3609111"/>
          </a:xfrm>
        </p:grpSpPr>
        <p:sp>
          <p:nvSpPr>
            <p:cNvPr id="6" name="5 Rectángulo"/>
            <p:cNvSpPr/>
            <p:nvPr/>
          </p:nvSpPr>
          <p:spPr>
            <a:xfrm>
              <a:off x="755576" y="190812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</a:rPr>
                <a:t>6</a:t>
              </a:r>
              <a:endParaRPr lang="es-CL" sz="3200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55576" y="2844225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7</a:t>
              </a:r>
              <a:endParaRPr lang="es-CL" sz="3200" b="1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5576" y="3573016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</a:rPr>
                <a:t>8</a:t>
              </a:r>
              <a:endParaRPr lang="es-CL" sz="3200" b="1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55576" y="4284385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9</a:t>
              </a:r>
              <a:endParaRPr lang="es-CL" sz="3200" b="1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51380" y="4932457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10</a:t>
              </a:r>
              <a:endParaRPr lang="es-CL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35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67544" y="190381"/>
            <a:ext cx="425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¿CÓMO CONTINUAR?</a:t>
            </a:r>
            <a:endParaRPr lang="es-CL" sz="3600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895052" y="1412776"/>
            <a:ext cx="5629276" cy="4536504"/>
            <a:chOff x="1752985" y="1844824"/>
            <a:chExt cx="5629275" cy="4226551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7"/>
            <a:stretch/>
          </p:blipFill>
          <p:spPr>
            <a:xfrm>
              <a:off x="1752985" y="2060848"/>
              <a:ext cx="5629275" cy="4010527"/>
            </a:xfrm>
            <a:prstGeom prst="rect">
              <a:avLst/>
            </a:prstGeom>
          </p:spPr>
        </p:pic>
        <p:sp>
          <p:nvSpPr>
            <p:cNvPr id="5" name="4 Rectángulo"/>
            <p:cNvSpPr/>
            <p:nvPr/>
          </p:nvSpPr>
          <p:spPr>
            <a:xfrm>
              <a:off x="3347864" y="1844824"/>
              <a:ext cx="288032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323528" y="6392361"/>
            <a:ext cx="1640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Pacto Mundial.</a:t>
            </a:r>
          </a:p>
        </p:txBody>
      </p:sp>
    </p:spTree>
    <p:extLst>
      <p:ext uri="{BB962C8B-B14F-4D97-AF65-F5344CB8AC3E}">
        <p14:creationId xmlns:p14="http://schemas.microsoft.com/office/powerpoint/2010/main" val="6056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67544" y="190381"/>
            <a:ext cx="425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¿CÓMO CONTINUAR?</a:t>
            </a:r>
            <a:endParaRPr lang="es-CL" sz="3600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915816" y="1196752"/>
            <a:ext cx="3096344" cy="3096344"/>
            <a:chOff x="2915816" y="1380381"/>
            <a:chExt cx="3096344" cy="3096344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380381"/>
              <a:ext cx="3096344" cy="3096344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172469"/>
              <a:ext cx="1512168" cy="1512168"/>
            </a:xfrm>
            <a:prstGeom prst="rect">
              <a:avLst/>
            </a:prstGeom>
          </p:spPr>
        </p:pic>
      </p:grpSp>
      <p:sp>
        <p:nvSpPr>
          <p:cNvPr id="12" name="11 Rectángulo"/>
          <p:cNvSpPr/>
          <p:nvPr/>
        </p:nvSpPr>
        <p:spPr>
          <a:xfrm>
            <a:off x="755576" y="4437112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00B0F0"/>
                </a:solidFill>
              </a:rPr>
              <a:t>NO </a:t>
            </a:r>
            <a:r>
              <a:rPr lang="es-CL" sz="2400" b="1" dirty="0" smtClean="0">
                <a:solidFill>
                  <a:srgbClr val="00B0F0"/>
                </a:solidFill>
              </a:rPr>
              <a:t>OLVIDAR </a:t>
            </a:r>
            <a:r>
              <a:rPr lang="es-CL" sz="2400" b="1" dirty="0" smtClean="0">
                <a:solidFill>
                  <a:srgbClr val="00B0F0"/>
                </a:solidFill>
              </a:rPr>
              <a:t>EL OBJETIVO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Reportes nacionales que permitan </a:t>
            </a:r>
            <a:r>
              <a:rPr lang="es-CL" sz="1600" b="1" dirty="0" smtClean="0">
                <a:solidFill>
                  <a:srgbClr val="FF3399"/>
                </a:solidFill>
              </a:rPr>
              <a:t>difundir el diagnóstico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crear conciencia en todos los actores relevantes.</a:t>
            </a:r>
          </a:p>
          <a:p>
            <a:pPr algn="just"/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Generar </a:t>
            </a:r>
            <a:r>
              <a:rPr lang="es-CL" sz="1600" b="1" dirty="0" smtClean="0">
                <a:solidFill>
                  <a:srgbClr val="00B0F0"/>
                </a:solidFill>
              </a:rPr>
              <a:t>alianzas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desarrollen ideas innovadores e integrales a los problemas de corrupción y transparencia.</a:t>
            </a:r>
          </a:p>
          <a:p>
            <a:pPr algn="just"/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corrupción siempre encuentra nuevas formas de sorprendernos y desafiarnos.</a:t>
            </a:r>
          </a:p>
        </p:txBody>
      </p:sp>
    </p:spTree>
    <p:extLst>
      <p:ext uri="{BB962C8B-B14F-4D97-AF65-F5344CB8AC3E}">
        <p14:creationId xmlns:p14="http://schemas.microsoft.com/office/powerpoint/2010/main" val="63927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5" b="16753"/>
          <a:stretch/>
        </p:blipFill>
        <p:spPr bwMode="auto">
          <a:xfrm>
            <a:off x="1233" y="2745502"/>
            <a:ext cx="9142767" cy="27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2791232" cy="100602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131840" y="2745501"/>
            <a:ext cx="29329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6600" dirty="0" smtClean="0">
              <a:solidFill>
                <a:schemeClr val="bg1"/>
              </a:solidFill>
            </a:endParaRPr>
          </a:p>
          <a:p>
            <a:r>
              <a:rPr lang="es-CL" sz="6000" dirty="0" smtClean="0">
                <a:solidFill>
                  <a:schemeClr val="bg1"/>
                </a:solidFill>
              </a:rPr>
              <a:t>GRACIAS</a:t>
            </a:r>
            <a:endParaRPr lang="es-CL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p\Desktop\ChT\Imágenes\facebook-twitter-logos_beige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03734" y="6093296"/>
            <a:ext cx="377689" cy="4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p\Desktop\ChT\Imágenes\facebook-twitter-logos_beige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316" r="-83" b="-9316"/>
          <a:stretch/>
        </p:blipFill>
        <p:spPr bwMode="auto">
          <a:xfrm>
            <a:off x="3775856" y="6094735"/>
            <a:ext cx="378317" cy="4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03648" y="6180474"/>
            <a:ext cx="2136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WWW.CHILETRANSPARENTE.CL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82632" y="6176337"/>
            <a:ext cx="1378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s-C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Ch_Transparente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6068" y="6176336"/>
            <a:ext cx="1223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C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ChTransparente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b="55256"/>
          <a:stretch/>
        </p:blipFill>
        <p:spPr bwMode="auto">
          <a:xfrm>
            <a:off x="-8756" y="0"/>
            <a:ext cx="9259391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23528" y="1916832"/>
            <a:ext cx="3672408" cy="3658373"/>
            <a:chOff x="323528" y="1916832"/>
            <a:chExt cx="3672408" cy="3658373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916832"/>
              <a:ext cx="3672408" cy="3658373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475656" y="3392075"/>
              <a:ext cx="14239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17 OBJETIVOS</a:t>
              </a:r>
              <a:endParaRPr lang="es-CL" sz="2000" b="1" dirty="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4139952" y="4087920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B0F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¿CÓMO CONSTRUIMOS SOLUCIONES INTEGRALES?</a:t>
            </a:r>
          </a:p>
          <a:p>
            <a:pPr algn="ctr"/>
            <a:endParaRPr lang="es-MX" b="1" dirty="0">
              <a:solidFill>
                <a:srgbClr val="00B0F0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39952" y="199116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rgbClr val="00B0F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METAS </a:t>
            </a:r>
            <a:r>
              <a:rPr lang="es-MX" sz="2000" b="1" dirty="0" smtClean="0">
                <a:solidFill>
                  <a:srgbClr val="00B0F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CLARAS</a:t>
            </a:r>
          </a:p>
          <a:p>
            <a:pPr algn="ctr"/>
            <a:endParaRPr lang="es-MX" sz="1200" b="1" dirty="0" smtClean="0">
              <a:solidFill>
                <a:srgbClr val="00B0F0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 CAMINOS DEFINIDOS</a:t>
            </a:r>
          </a:p>
        </p:txBody>
      </p:sp>
    </p:spTree>
    <p:extLst>
      <p:ext uri="{BB962C8B-B14F-4D97-AF65-F5344CB8AC3E}">
        <p14:creationId xmlns:p14="http://schemas.microsoft.com/office/powerpoint/2010/main" val="12963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1" b="4872"/>
          <a:stretch/>
        </p:blipFill>
        <p:spPr>
          <a:xfrm>
            <a:off x="2120592" y="2810184"/>
            <a:ext cx="4899680" cy="4060239"/>
          </a:xfrm>
          <a:prstGeom prst="rect">
            <a:avLst/>
          </a:prstGeom>
        </p:spPr>
      </p:pic>
      <p:pic>
        <p:nvPicPr>
          <p:cNvPr id="4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b="55256"/>
          <a:stretch/>
        </p:blipFill>
        <p:spPr bwMode="auto">
          <a:xfrm>
            <a:off x="-8756" y="0"/>
            <a:ext cx="9259391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948058" y="2215604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dirty="0" smtClean="0">
                <a:solidFill>
                  <a:srgbClr val="FFC00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DEBATE AMPLIO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Público / Privado / Sociedad civil / Academia</a:t>
            </a:r>
            <a:endParaRPr lang="es-CL" sz="1200" dirty="0"/>
          </a:p>
        </p:txBody>
      </p:sp>
      <p:sp>
        <p:nvSpPr>
          <p:cNvPr id="12" name="11 Rectángulo"/>
          <p:cNvSpPr/>
          <p:nvPr/>
        </p:nvSpPr>
        <p:spPr>
          <a:xfrm>
            <a:off x="343688" y="4148745"/>
            <a:ext cx="2302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600" dirty="0" smtClean="0">
                <a:solidFill>
                  <a:srgbClr val="7030A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 INNOVADORAS</a:t>
            </a:r>
            <a:endParaRPr lang="es-CL" sz="1600" dirty="0">
              <a:solidFill>
                <a:srgbClr val="7030A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3266" y="3243511"/>
            <a:ext cx="3258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600" dirty="0" smtClean="0">
                <a:solidFill>
                  <a:srgbClr val="00B0F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PARTICIPACIÓN SIN EXCLUSIÓN</a:t>
            </a:r>
            <a:endParaRPr lang="es-CL" sz="1600" dirty="0">
              <a:solidFill>
                <a:srgbClr val="00B0F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940152" y="3256459"/>
            <a:ext cx="276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>
                <a:solidFill>
                  <a:srgbClr val="7030A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ESTUDIOS E INDICADORES</a:t>
            </a:r>
            <a:endParaRPr lang="es-CL" sz="1600" dirty="0">
              <a:solidFill>
                <a:srgbClr val="7030A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444208" y="4176808"/>
            <a:ext cx="216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600" dirty="0" smtClean="0">
                <a:solidFill>
                  <a:srgbClr val="FF990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DISTINTAS VISIONES</a:t>
            </a:r>
            <a:endParaRPr lang="es-CL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8937" r="38022" b="4762"/>
          <a:stretch/>
        </p:blipFill>
        <p:spPr bwMode="auto">
          <a:xfrm rot="599232">
            <a:off x="4921652" y="2021220"/>
            <a:ext cx="2291381" cy="29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5 CuadroTexto"/>
          <p:cNvSpPr txBox="1"/>
          <p:nvPr/>
        </p:nvSpPr>
        <p:spPr>
          <a:xfrm>
            <a:off x="467544" y="190381"/>
            <a:ext cx="599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CONSTRUYENDO UN CAMINO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10497" r="32101" b="4823"/>
          <a:stretch/>
        </p:blipFill>
        <p:spPr bwMode="auto">
          <a:xfrm rot="21172331">
            <a:off x="2208551" y="1920146"/>
            <a:ext cx="2295379" cy="295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2919924" y="5641290"/>
            <a:ext cx="1091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REPORTE GOBIERNO</a:t>
            </a:r>
            <a:endParaRPr lang="es-CL" sz="1400" b="1" dirty="0"/>
          </a:p>
        </p:txBody>
      </p:sp>
      <p:sp>
        <p:nvSpPr>
          <p:cNvPr id="29" name="28 Rectángulo"/>
          <p:cNvSpPr/>
          <p:nvPr/>
        </p:nvSpPr>
        <p:spPr>
          <a:xfrm>
            <a:off x="5086414" y="5643780"/>
            <a:ext cx="1396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REPORTE SOCIEDAD CIVIL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0843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26 Grupo"/>
          <p:cNvGrpSpPr/>
          <p:nvPr/>
        </p:nvGrpSpPr>
        <p:grpSpPr>
          <a:xfrm>
            <a:off x="251520" y="1964258"/>
            <a:ext cx="6672808" cy="4273054"/>
            <a:chOff x="251520" y="1964258"/>
            <a:chExt cx="6672808" cy="4273054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C4C6D2"/>
                </a:clrFrom>
                <a:clrTo>
                  <a:srgbClr val="C4C6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972" y="4281905"/>
              <a:ext cx="1490711" cy="1490711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460248"/>
              <a:ext cx="1647389" cy="1647389"/>
            </a:xfrm>
            <a:prstGeom prst="rect">
              <a:avLst/>
            </a:prstGeom>
          </p:spPr>
        </p:pic>
        <p:sp>
          <p:nvSpPr>
            <p:cNvPr id="4" name="3 Rectángulo"/>
            <p:cNvSpPr/>
            <p:nvPr/>
          </p:nvSpPr>
          <p:spPr>
            <a:xfrm>
              <a:off x="323528" y="2028200"/>
              <a:ext cx="1440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DISEÑO METODOLOGÍA</a:t>
              </a:r>
              <a:endParaRPr lang="es-CL" sz="1400" b="1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502516" y="5714092"/>
              <a:ext cx="10916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TALLER REGIONAL</a:t>
              </a:r>
              <a:endParaRPr lang="es-CL" sz="1400" b="1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>
              <a:off x="1763688" y="3756392"/>
              <a:ext cx="738828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19 Grupo"/>
            <p:cNvGrpSpPr/>
            <p:nvPr/>
          </p:nvGrpSpPr>
          <p:grpSpPr>
            <a:xfrm>
              <a:off x="4896267" y="2517077"/>
              <a:ext cx="1152791" cy="1522985"/>
              <a:chOff x="4449253" y="1482934"/>
              <a:chExt cx="1268617" cy="1622327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253" y="1891220"/>
                <a:ext cx="554795" cy="33290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253" y="1482934"/>
                <a:ext cx="554795" cy="347143"/>
              </a:xfrm>
              <a:prstGeom prst="rect">
                <a:avLst/>
              </a:prstGeom>
            </p:spPr>
          </p:pic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253" y="2274745"/>
                <a:ext cx="554795" cy="369863"/>
              </a:xfrm>
              <a:prstGeom prst="rect">
                <a:avLst/>
              </a:prstGeom>
            </p:spPr>
          </p:pic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253" y="2748985"/>
                <a:ext cx="554795" cy="332877"/>
              </a:xfrm>
              <a:prstGeom prst="rect">
                <a:avLst/>
              </a:prstGeom>
            </p:spPr>
          </p:pic>
          <p:pic>
            <p:nvPicPr>
              <p:cNvPr id="16" name="15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441" y="2274745"/>
                <a:ext cx="555428" cy="347143"/>
              </a:xfrm>
              <a:prstGeom prst="rect">
                <a:avLst/>
              </a:prstGeom>
            </p:spPr>
          </p:pic>
          <p:pic>
            <p:nvPicPr>
              <p:cNvPr id="17" name="16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6226" y="1891220"/>
                <a:ext cx="551644" cy="308306"/>
              </a:xfrm>
              <a:prstGeom prst="rect">
                <a:avLst/>
              </a:prstGeom>
            </p:spPr>
          </p:pic>
          <p:pic>
            <p:nvPicPr>
              <p:cNvPr id="18" name="17 Imag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441" y="1484784"/>
                <a:ext cx="555429" cy="277715"/>
              </a:xfrm>
              <a:prstGeom prst="rect">
                <a:avLst/>
              </a:prstGeom>
            </p:spPr>
          </p:pic>
          <p:pic>
            <p:nvPicPr>
              <p:cNvPr id="19" name="18 Imagen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441" y="2734975"/>
                <a:ext cx="555429" cy="370286"/>
              </a:xfrm>
              <a:prstGeom prst="rect">
                <a:avLst/>
              </a:prstGeom>
            </p:spPr>
          </p:pic>
        </p:grpSp>
        <p:sp>
          <p:nvSpPr>
            <p:cNvPr id="21" name="20 Rectángulo"/>
            <p:cNvSpPr/>
            <p:nvPr/>
          </p:nvSpPr>
          <p:spPr>
            <a:xfrm>
              <a:off x="4824260" y="1964258"/>
              <a:ext cx="12599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REPORTES NACIONALES</a:t>
              </a:r>
              <a:endParaRPr lang="es-CL" sz="1400" b="1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flipV="1">
              <a:off x="3707904" y="3756392"/>
              <a:ext cx="864096" cy="787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6185500" y="3644018"/>
              <a:ext cx="738828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8937" r="38022" b="4762"/>
          <a:stretch/>
        </p:blipFill>
        <p:spPr bwMode="auto">
          <a:xfrm rot="481945">
            <a:off x="6963414" y="4023903"/>
            <a:ext cx="1725712" cy="222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5 CuadroTexto"/>
          <p:cNvSpPr txBox="1"/>
          <p:nvPr/>
        </p:nvSpPr>
        <p:spPr>
          <a:xfrm>
            <a:off x="467544" y="190381"/>
            <a:ext cx="599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CONSTRUYENDO UN CAMINO</a:t>
            </a:r>
            <a:endParaRPr lang="es-C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467544" y="190381"/>
            <a:ext cx="307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METODOLOGÍA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141277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 área temática fue evaluada de acuerdo con tres elementos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1115616" y="2124145"/>
            <a:ext cx="6537923" cy="2105654"/>
            <a:chOff x="571683" y="2221611"/>
            <a:chExt cx="6537923" cy="2105654"/>
          </a:xfrm>
        </p:grpSpPr>
        <p:sp>
          <p:nvSpPr>
            <p:cNvPr id="29" name="28 Rectángulo"/>
            <p:cNvSpPr/>
            <p:nvPr/>
          </p:nvSpPr>
          <p:spPr>
            <a:xfrm>
              <a:off x="1042339" y="2981179"/>
              <a:ext cx="60672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L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 </a:t>
              </a:r>
              <a:r>
                <a:rPr lang="es-CL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consideraron los datos relevantes para los países e índices evaluados producidos por la sociedad civil y las organizaciones internacionales.</a:t>
              </a:r>
              <a:r>
                <a:rPr 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s-CL" sz="1500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571683" y="222161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1</a:t>
              </a:r>
              <a:endParaRPr lang="es-CL" sz="3200" b="1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002462" y="2340169"/>
              <a:ext cx="610714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L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Marco </a:t>
              </a:r>
              <a:r>
                <a:rPr lang="es-CL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legal e institucional de cada país</a:t>
              </a:r>
              <a:r>
                <a:rPr 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s-CL" sz="1500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002461" y="3764556"/>
              <a:ext cx="610714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L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Los investigadores llevaron a cabo una evaluación cualitativa de los esfuerzos de facto de cada país para luchar contra la corrupción</a:t>
              </a:r>
              <a:r>
                <a:rPr 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s-CL" sz="1500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571683" y="2950402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2</a:t>
              </a:r>
              <a:endParaRPr lang="es-CL" sz="3200" b="1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571683" y="3742490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3</a:t>
              </a:r>
              <a:endParaRPr lang="es-CL" sz="32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9" y="4437112"/>
            <a:ext cx="5415508" cy="20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7" descr="OK.jpg"/>
          <p:cNvPicPr>
            <a:picLocks noChangeAspect="1"/>
          </p:cNvPicPr>
          <p:nvPr/>
        </p:nvPicPr>
        <p:blipFill>
          <a:blip r:embed="rId3" cstate="print"/>
          <a:srcRect b="2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979712" y="2751311"/>
            <a:ext cx="512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00B0F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¿CÓMO </a:t>
            </a:r>
            <a:r>
              <a:rPr lang="es-MX" sz="2400" b="1" dirty="0" smtClean="0">
                <a:solidFill>
                  <a:srgbClr val="00B0F0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CHILE EN EL ODS 16?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135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553521" y="1488378"/>
            <a:ext cx="6152382" cy="4763924"/>
            <a:chOff x="1731986" y="1556792"/>
            <a:chExt cx="5866832" cy="4619908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1" b="33334"/>
            <a:stretch/>
          </p:blipFill>
          <p:spPr>
            <a:xfrm>
              <a:off x="1731986" y="1772815"/>
              <a:ext cx="5716122" cy="4403885"/>
            </a:xfrm>
            <a:prstGeom prst="rect">
              <a:avLst/>
            </a:prstGeom>
          </p:spPr>
        </p:pic>
        <p:sp>
          <p:nvSpPr>
            <p:cNvPr id="15" name="14 Rectángulo"/>
            <p:cNvSpPr/>
            <p:nvPr/>
          </p:nvSpPr>
          <p:spPr>
            <a:xfrm>
              <a:off x="5652120" y="1556792"/>
              <a:ext cx="1946698" cy="497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pic>
        <p:nvPicPr>
          <p:cNvPr id="4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b="55256"/>
          <a:stretch/>
        </p:blipFill>
        <p:spPr bwMode="auto">
          <a:xfrm>
            <a:off x="-8756" y="0"/>
            <a:ext cx="9259391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CuadroTexto"/>
          <p:cNvSpPr txBox="1"/>
          <p:nvPr/>
        </p:nvSpPr>
        <p:spPr>
          <a:xfrm>
            <a:off x="467544" y="190381"/>
            <a:ext cx="473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CHILE FRENTE AL ODS16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54623" y="1367190"/>
            <a:ext cx="1467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 a la información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3160603"/>
            <a:ext cx="1897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compras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públicas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508104" y="1557246"/>
            <a:ext cx="1444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Beneficiario final</a:t>
            </a:r>
            <a:endParaRPr lang="es-CL" sz="1400" b="1" dirty="0"/>
          </a:p>
        </p:txBody>
      </p:sp>
      <p:sp>
        <p:nvSpPr>
          <p:cNvPr id="11" name="10 Rectángulo"/>
          <p:cNvSpPr/>
          <p:nvPr/>
        </p:nvSpPr>
        <p:spPr>
          <a:xfrm>
            <a:off x="6876256" y="328498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Recuperación de activos</a:t>
            </a:r>
            <a:endParaRPr lang="es-CL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6444208" y="521003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Transparencia e integridad </a:t>
            </a:r>
            <a:r>
              <a:rPr lang="es-CL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</a:t>
            </a:r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Pública</a:t>
            </a:r>
            <a:endParaRPr lang="es-CL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3479545" y="6290156"/>
            <a:ext cx="2172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Transparencia en partidos y campañas políticas</a:t>
            </a:r>
            <a:endParaRPr lang="es-CL" sz="1400" b="1" dirty="0"/>
          </a:p>
        </p:txBody>
      </p:sp>
      <p:sp>
        <p:nvSpPr>
          <p:cNvPr id="14" name="13 Rectángulo"/>
          <p:cNvSpPr/>
          <p:nvPr/>
        </p:nvSpPr>
        <p:spPr>
          <a:xfrm>
            <a:off x="1489731" y="5454952"/>
            <a:ext cx="131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Transparencia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fiscal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0464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467544" y="190381"/>
            <a:ext cx="530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</a:rPr>
              <a:t>DEFINIENDO EL PROBLEMA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tp\Desktop\ChT\Embajada Británica\Manualtrazado(FINALWEB17marzo)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1152" b="55256"/>
          <a:stretch/>
        </p:blipFill>
        <p:spPr bwMode="auto">
          <a:xfrm>
            <a:off x="-8755" y="0"/>
            <a:ext cx="9152756" cy="10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467544" y="190381"/>
            <a:ext cx="67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LAS BRECHAS QUE SE MANTIENEN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26876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TRANSPARENCIA DEL BENEFICIARIO FINAL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988840"/>
            <a:ext cx="734481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Establecer una regulación con </a:t>
            </a:r>
            <a:r>
              <a:rPr lang="es-CL" sz="1600" b="1" dirty="0" smtClean="0">
                <a:solidFill>
                  <a:srgbClr val="00B0F0"/>
                </a:solidFill>
              </a:rPr>
              <a:t>rango de ley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las </a:t>
            </a:r>
            <a:r>
              <a:rPr lang="es-CL" sz="1600" b="1" dirty="0" smtClean="0">
                <a:solidFill>
                  <a:srgbClr val="FF3399"/>
                </a:solidFill>
              </a:rPr>
              <a:t>competencias de los organismos 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identificar los beneficiarios finales y recabar información adicional.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Transparentar información al ciudadano y contar con </a:t>
            </a:r>
            <a:r>
              <a:rPr lang="es-CL" sz="1600" b="1" dirty="0">
                <a:solidFill>
                  <a:srgbClr val="00B0F0"/>
                </a:solidFill>
              </a:rPr>
              <a:t>registros abiertos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Crear un </a:t>
            </a:r>
            <a:r>
              <a:rPr lang="es-CL" sz="1600" b="1" dirty="0">
                <a:solidFill>
                  <a:srgbClr val="FF3399"/>
                </a:solidFill>
              </a:rPr>
              <a:t>registro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centralizado y abierto </a:t>
            </a:r>
            <a:r>
              <a:rPr lang="es-CL" sz="1600" b="1" dirty="0">
                <a:solidFill>
                  <a:srgbClr val="FF3399"/>
                </a:solidFill>
              </a:rPr>
              <a:t>sobre fideicomisos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8" t="32199" r="20861" b="34916"/>
          <a:stretch/>
        </p:blipFill>
        <p:spPr bwMode="auto">
          <a:xfrm>
            <a:off x="2935474" y="4126044"/>
            <a:ext cx="3600450" cy="22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882</Words>
  <Application>Microsoft Office PowerPoint</Application>
  <PresentationFormat>Presentación en pantalla (4:3)</PresentationFormat>
  <Paragraphs>142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tp</dc:creator>
  <cp:lastModifiedBy>tp</cp:lastModifiedBy>
  <cp:revision>89</cp:revision>
  <cp:lastPrinted>2017-10-10T13:26:18Z</cp:lastPrinted>
  <dcterms:created xsi:type="dcterms:W3CDTF">2016-03-28T17:01:54Z</dcterms:created>
  <dcterms:modified xsi:type="dcterms:W3CDTF">2017-10-20T18:13:05Z</dcterms:modified>
</cp:coreProperties>
</file>